
<file path=[Content_Types].xml><?xml version="1.0" encoding="utf-8"?>
<Types xmlns="http://schemas.openxmlformats.org/package/2006/content-types">
  <Default Extension="png" ContentType="image/png"/>
  <Default Extension="emf" ContentType="image/x-emf"/>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50" r:id="rId1"/>
  </p:sldMasterIdLst>
  <p:notesMasterIdLst>
    <p:notesMasterId r:id="rId19"/>
  </p:notesMasterIdLst>
  <p:handoutMasterIdLst>
    <p:handoutMasterId r:id="rId20"/>
  </p:handoutMasterIdLst>
  <p:sldIdLst>
    <p:sldId id="256" r:id="rId2"/>
    <p:sldId id="257" r:id="rId3"/>
    <p:sldId id="335" r:id="rId4"/>
    <p:sldId id="258" r:id="rId5"/>
    <p:sldId id="260" r:id="rId6"/>
    <p:sldId id="266" r:id="rId7"/>
    <p:sldId id="267" r:id="rId8"/>
    <p:sldId id="259" r:id="rId9"/>
    <p:sldId id="261" r:id="rId10"/>
    <p:sldId id="262" r:id="rId11"/>
    <p:sldId id="329" r:id="rId12"/>
    <p:sldId id="263" r:id="rId13"/>
    <p:sldId id="330" r:id="rId14"/>
    <p:sldId id="331" r:id="rId15"/>
    <p:sldId id="332" r:id="rId16"/>
    <p:sldId id="333" r:id="rId17"/>
    <p:sldId id="318" r:id="rId18"/>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06" userDrawn="1">
          <p15:clr>
            <a:srgbClr val="A4A3A4"/>
          </p15:clr>
        </p15:guide>
        <p15:guide id="2" pos="448" userDrawn="1">
          <p15:clr>
            <a:srgbClr val="A4A3A4"/>
          </p15:clr>
        </p15:guide>
      </p15:sldGuideLst>
    </p:ext>
    <p:ext uri="{2D200454-40CA-4A62-9FC3-DE9A4176ACB9}">
      <p15:notesGuideLst xmlns:p15="http://schemas.microsoft.com/office/powerpoint/2012/main">
        <p15:guide id="1" orient="horz" pos="2909" userDrawn="1">
          <p15:clr>
            <a:srgbClr val="A4A3A4"/>
          </p15:clr>
        </p15:guide>
        <p15:guide id="2" pos="2208" userDrawn="1">
          <p15:clr>
            <a:srgbClr val="A4A3A4"/>
          </p15:clr>
        </p15:guide>
        <p15:guide id="3" orient="horz" pos="3024">
          <p15:clr>
            <a:srgbClr val="A4A3A4"/>
          </p15:clr>
        </p15:guide>
        <p15:guide id="4"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9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0A5F"/>
    <a:srgbClr val="67202F"/>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85" autoAdjust="0"/>
    <p:restoredTop sz="75862" autoAdjust="0"/>
  </p:normalViewPr>
  <p:slideViewPr>
    <p:cSldViewPr>
      <p:cViewPr varScale="1">
        <p:scale>
          <a:sx n="72" d="100"/>
          <a:sy n="72" d="100"/>
        </p:scale>
        <p:origin x="918" y="66"/>
      </p:cViewPr>
      <p:guideLst>
        <p:guide orient="horz" pos="906"/>
        <p:guide pos="448"/>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varScale="1">
        <p:scale>
          <a:sx n="55" d="100"/>
          <a:sy n="55" d="100"/>
        </p:scale>
        <p:origin x="1740" y="72"/>
      </p:cViewPr>
      <p:guideLst>
        <p:guide orient="horz" pos="2909"/>
        <p:guide pos="2208"/>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24C6A1F7-EB5B-4B36-9400-F0C667C0C98F}" type="slidenum">
              <a:rPr lang="en-US" smtClean="0"/>
              <a:pPr/>
              <a:t>‹#›</a:t>
            </a:fld>
            <a:endParaRPr lang="en-US"/>
          </a:p>
        </p:txBody>
      </p:sp>
    </p:spTree>
    <p:extLst>
      <p:ext uri="{BB962C8B-B14F-4D97-AF65-F5344CB8AC3E}">
        <p14:creationId xmlns:p14="http://schemas.microsoft.com/office/powerpoint/2010/main" val="716882556"/>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5" tIns="48327" rIns="96655"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55" tIns="48327" rIns="96655" bIns="48327" rtlCol="0"/>
          <a:lstStyle>
            <a:lvl1pPr algn="r">
              <a:defRPr sz="1200"/>
            </a:lvl1pPr>
          </a:lstStyle>
          <a:p>
            <a:endParaRPr lang="en-US"/>
          </a:p>
        </p:txBody>
      </p:sp>
      <p:sp>
        <p:nvSpPr>
          <p:cNvPr id="4" name="Slide Image Placeholder 3"/>
          <p:cNvSpPr>
            <a:spLocks noGrp="1" noRot="1" noChangeAspect="1"/>
          </p:cNvSpPr>
          <p:nvPr>
            <p:ph type="sldImg" idx="2"/>
          </p:nvPr>
        </p:nvSpPr>
        <p:spPr>
          <a:xfrm>
            <a:off x="457200" y="719138"/>
            <a:ext cx="6400800" cy="3600450"/>
          </a:xfrm>
          <a:prstGeom prst="rect">
            <a:avLst/>
          </a:prstGeom>
          <a:noFill/>
          <a:ln w="12700">
            <a:solidFill>
              <a:prstClr val="black"/>
            </a:solidFill>
          </a:ln>
        </p:spPr>
        <p:txBody>
          <a:bodyPr vert="horz" lIns="96655" tIns="48327" rIns="96655" bIns="48327" rtlCol="0" anchor="ctr"/>
          <a:lstStyle/>
          <a:p>
            <a:endParaRPr lang="en-US"/>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55" tIns="48327" rIns="96655"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3"/>
            <a:ext cx="3169920" cy="480060"/>
          </a:xfrm>
          <a:prstGeom prst="rect">
            <a:avLst/>
          </a:prstGeom>
        </p:spPr>
        <p:txBody>
          <a:bodyPr vert="horz" lIns="96655" tIns="48327" rIns="96655"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3"/>
            <a:ext cx="3169920" cy="480060"/>
          </a:xfrm>
          <a:prstGeom prst="rect">
            <a:avLst/>
          </a:prstGeom>
        </p:spPr>
        <p:txBody>
          <a:bodyPr vert="horz" lIns="96655" tIns="48327" rIns="96655" bIns="48327" rtlCol="0" anchor="b"/>
          <a:lstStyle>
            <a:lvl1pPr algn="r">
              <a:defRPr sz="1200"/>
            </a:lvl1pPr>
          </a:lstStyle>
          <a:p>
            <a:fld id="{FC0953BC-0ED5-47C5-B206-C937B95E1799}" type="slidenum">
              <a:rPr lang="en-US" smtClean="0"/>
              <a:pPr/>
              <a:t>‹#›</a:t>
            </a:fld>
            <a:endParaRPr lang="en-US"/>
          </a:p>
        </p:txBody>
      </p:sp>
    </p:spTree>
    <p:extLst>
      <p:ext uri="{BB962C8B-B14F-4D97-AF65-F5344CB8AC3E}">
        <p14:creationId xmlns:p14="http://schemas.microsoft.com/office/powerpoint/2010/main" val="997253270"/>
      </p:ext>
    </p:extLst>
  </p:cSld>
  <p:clrMap bg1="lt1" tx1="dk1" bg2="lt2" tx2="dk2" accent1="accent1" accent2="accent2" accent3="accent3" accent4="accent4" accent5="accent5" accent6="accent6" hlink="hlink" folHlink="folHlink"/>
  <p:hf hdr="0"/>
  <p:notesStyle>
    <a:lvl1pPr marL="171450" indent="-171450" algn="l" defTabSz="914400" rtl="0" eaLnBrk="1" latinLnBrk="0" hangingPunct="1">
      <a:buFont typeface="Arial" pitchFamily="34" charset="0"/>
      <a:buChar char="•"/>
      <a:defRPr sz="1200" kern="1200">
        <a:solidFill>
          <a:schemeClr val="tx1"/>
        </a:solidFill>
        <a:latin typeface="+mn-lt"/>
        <a:ea typeface="+mn-ea"/>
        <a:cs typeface="+mn-cs"/>
      </a:defRPr>
    </a:lvl1pPr>
    <a:lvl2pPr marL="628650" indent="-171450" algn="l" defTabSz="914400" rtl="0" eaLnBrk="1" latinLnBrk="0" hangingPunct="1">
      <a:buFont typeface="Arial" pitchFamily="34" charset="0"/>
      <a:buChar char="•"/>
      <a:defRPr sz="1200" kern="1200">
        <a:solidFill>
          <a:schemeClr val="tx1"/>
        </a:solidFill>
        <a:latin typeface="+mn-lt"/>
        <a:ea typeface="+mn-ea"/>
        <a:cs typeface="+mn-cs"/>
      </a:defRPr>
    </a:lvl2pPr>
    <a:lvl3pPr marL="1085850" indent="-171450" algn="l" defTabSz="914400" rtl="0" eaLnBrk="1" latinLnBrk="0" hangingPunct="1">
      <a:buFont typeface="Arial" pitchFamily="34" charset="0"/>
      <a:buChar char="•"/>
      <a:defRPr sz="1200" kern="1200">
        <a:solidFill>
          <a:schemeClr val="tx1"/>
        </a:solidFill>
        <a:latin typeface="+mn-lt"/>
        <a:ea typeface="+mn-ea"/>
        <a:cs typeface="+mn-cs"/>
      </a:defRPr>
    </a:lvl3pPr>
    <a:lvl4pPr marL="1543050" indent="-171450" algn="l" defTabSz="914400" rtl="0" eaLnBrk="1" latinLnBrk="0" hangingPunct="1">
      <a:buFont typeface="Arial" pitchFamily="34" charset="0"/>
      <a:buChar char="•"/>
      <a:defRPr sz="1200" kern="1200">
        <a:solidFill>
          <a:schemeClr val="tx1"/>
        </a:solidFill>
        <a:latin typeface="+mn-lt"/>
        <a:ea typeface="+mn-ea"/>
        <a:cs typeface="+mn-cs"/>
      </a:defRPr>
    </a:lvl4pPr>
    <a:lvl5pPr marL="2000250" indent="-171450" algn="l" defTabSz="914400" rtl="0" eaLnBrk="1" latinLnBrk="0" hangingPunct="1">
      <a:buFont typeface="Arial"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0953BC-0ED5-47C5-B206-C937B95E1799}" type="slidenum">
              <a:rPr lang="en-US" smtClean="0"/>
              <a:pPr/>
              <a:t>1</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40615692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b="1" dirty="0">
                <a:solidFill>
                  <a:schemeClr val="tx1"/>
                </a:solidFill>
              </a:rPr>
              <a:t>Practice Lab – Home: Access</a:t>
            </a:r>
            <a:r>
              <a:rPr lang="en-US" b="1" baseline="0" dirty="0">
                <a:solidFill>
                  <a:schemeClr val="tx1"/>
                </a:solidFill>
              </a:rPr>
              <a:t> </a:t>
            </a:r>
            <a:r>
              <a:rPr lang="en-US" b="1" baseline="0" dirty="0" err="1">
                <a:solidFill>
                  <a:schemeClr val="tx1"/>
                </a:solidFill>
              </a:rPr>
              <a:t>TaxSlayer</a:t>
            </a:r>
            <a:r>
              <a:rPr lang="en-US" b="1" baseline="0" dirty="0">
                <a:solidFill>
                  <a:schemeClr val="tx1"/>
                </a:solidFill>
              </a:rPr>
              <a:t> Practice Lab by clicking on ‘Go to Practice Area’. All practice returns will have 00 as middle two Social Security numbers</a:t>
            </a:r>
          </a:p>
          <a:p>
            <a:endParaRPr lang="en-US" b="1" dirty="0">
              <a:solidFill>
                <a:schemeClr val="tx1"/>
              </a:solidFill>
            </a:endParaRPr>
          </a:p>
          <a:p>
            <a:r>
              <a:rPr lang="en-US" b="1" dirty="0">
                <a:solidFill>
                  <a:schemeClr val="tx1"/>
                </a:solidFill>
              </a:rPr>
              <a:t>Section 1: Getting started with </a:t>
            </a:r>
            <a:r>
              <a:rPr lang="en-US" b="1" dirty="0" err="1">
                <a:solidFill>
                  <a:schemeClr val="tx1"/>
                </a:solidFill>
              </a:rPr>
              <a:t>TaxSlayer</a:t>
            </a:r>
            <a:r>
              <a:rPr lang="en-US" b="1" dirty="0">
                <a:solidFill>
                  <a:schemeClr val="tx1"/>
                </a:solidFill>
              </a:rPr>
              <a:t> Pro Online. The Pro Online Login and Passwords video provides you with information about how to long into the production version of </a:t>
            </a:r>
            <a:r>
              <a:rPr lang="en-US" b="1" dirty="0" err="1">
                <a:solidFill>
                  <a:schemeClr val="tx1"/>
                </a:solidFill>
              </a:rPr>
              <a:t>TaxSlayer</a:t>
            </a:r>
            <a:r>
              <a:rPr lang="en-US" b="1" dirty="0">
                <a:solidFill>
                  <a:schemeClr val="tx1"/>
                </a:solidFill>
              </a:rPr>
              <a:t> Pro, NOT the practice lab</a:t>
            </a:r>
          </a:p>
          <a:p>
            <a:pPr>
              <a:buNone/>
            </a:pPr>
            <a:endParaRPr lang="en-US" b="1" dirty="0">
              <a:solidFill>
                <a:schemeClr val="tx1"/>
              </a:solidFill>
            </a:endParaRPr>
          </a:p>
          <a:p>
            <a:r>
              <a:rPr lang="en-US" b="1" dirty="0">
                <a:solidFill>
                  <a:schemeClr val="tx1"/>
                </a:solidFill>
              </a:rPr>
              <a:t>Section 4: Preparing a Return.</a:t>
            </a:r>
            <a:r>
              <a:rPr lang="en-US" b="1" baseline="0" dirty="0">
                <a:solidFill>
                  <a:schemeClr val="tx1"/>
                </a:solidFill>
              </a:rPr>
              <a:t> Videos explain how to enter taxpayer data into </a:t>
            </a:r>
            <a:r>
              <a:rPr lang="en-US" b="1" baseline="0" dirty="0" err="1">
                <a:solidFill>
                  <a:schemeClr val="tx1"/>
                </a:solidFill>
              </a:rPr>
              <a:t>TaxSlayer</a:t>
            </a:r>
            <a:endParaRPr lang="en-US" b="1" dirty="0">
              <a:solidFill>
                <a:schemeClr val="tx1"/>
              </a:solidFill>
            </a:endParaRPr>
          </a:p>
        </p:txBody>
      </p:sp>
      <p:sp>
        <p:nvSpPr>
          <p:cNvPr id="4" name="Slide Number Placeholder 3"/>
          <p:cNvSpPr>
            <a:spLocks noGrp="1"/>
          </p:cNvSpPr>
          <p:nvPr>
            <p:ph type="sldNum" sz="quarter" idx="10"/>
          </p:nvPr>
        </p:nvSpPr>
        <p:spPr/>
        <p:txBody>
          <a:bodyPr/>
          <a:lstStyle/>
          <a:p>
            <a:fld id="{FC0953BC-0ED5-47C5-B206-C937B95E1799}" type="slidenum">
              <a:rPr lang="en-US" smtClean="0"/>
              <a:pPr/>
              <a:t>10</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12635753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b="1" baseline="0" dirty="0"/>
              <a:t>Section 4 contains videos detailing how to prepare a return and should be reviewed as training. </a:t>
            </a:r>
          </a:p>
          <a:p>
            <a:endParaRPr lang="en-US" b="1" baseline="0" dirty="0"/>
          </a:p>
          <a:p>
            <a:r>
              <a:rPr lang="en-US" b="1" baseline="0" dirty="0"/>
              <a:t>Section 5 covers e-filing. Since you cannot submit an e-file in Practice Lab, the last 2 videos in this section do not apply to Practice Lab. </a:t>
            </a:r>
          </a:p>
          <a:p>
            <a:endParaRPr lang="en-US" b="1" baseline="0" dirty="0"/>
          </a:p>
          <a:p>
            <a:r>
              <a:rPr lang="en-US" b="1" baseline="0" dirty="0"/>
              <a:t>Section 6 contains practice returns and 4 recorded webinars prepared by </a:t>
            </a:r>
            <a:r>
              <a:rPr lang="en-US" b="1" baseline="0" dirty="0" err="1"/>
              <a:t>TaxSlayer</a:t>
            </a:r>
            <a:r>
              <a:rPr lang="en-US" b="1" baseline="0" dirty="0"/>
              <a:t>. Recommend NTTC Workbook 2018</a:t>
            </a:r>
          </a:p>
          <a:p>
            <a:pPr>
              <a:buNone/>
            </a:pPr>
            <a:endParaRPr lang="en-US" b="1" baseline="0" dirty="0"/>
          </a:p>
          <a:p>
            <a:pPr>
              <a:buNone/>
            </a:pPr>
            <a:r>
              <a:rPr lang="en-US" b="1" baseline="0" dirty="0"/>
              <a:t>Instructor options:</a:t>
            </a:r>
          </a:p>
          <a:p>
            <a:pPr>
              <a:buNone/>
            </a:pPr>
            <a:r>
              <a:rPr lang="en-US" b="1" baseline="0" dirty="0"/>
              <a:t>Assign videos as homework or review videos in class</a:t>
            </a:r>
          </a:p>
          <a:p>
            <a:pPr>
              <a:buNone/>
            </a:pPr>
            <a:r>
              <a:rPr lang="en-US" b="1" baseline="0" dirty="0"/>
              <a:t>Interactive – Instructors demo and counselors follow along in </a:t>
            </a:r>
            <a:r>
              <a:rPr lang="en-US" b="1" baseline="0" dirty="0" err="1"/>
              <a:t>TaxSlayer</a:t>
            </a:r>
            <a:endParaRPr lang="en-US" b="1" baseline="0" dirty="0"/>
          </a:p>
          <a:p>
            <a:pPr>
              <a:buNone/>
            </a:pPr>
            <a:r>
              <a:rPr lang="en-US" b="1" baseline="0" dirty="0"/>
              <a:t>Short quiz after each Video to check for understanding</a:t>
            </a:r>
          </a:p>
        </p:txBody>
      </p:sp>
      <p:sp>
        <p:nvSpPr>
          <p:cNvPr id="4" name="Slide Number Placeholder 3"/>
          <p:cNvSpPr>
            <a:spLocks noGrp="1"/>
          </p:cNvSpPr>
          <p:nvPr>
            <p:ph type="sldNum" sz="quarter" idx="10"/>
          </p:nvPr>
        </p:nvSpPr>
        <p:spPr/>
        <p:txBody>
          <a:bodyPr/>
          <a:lstStyle/>
          <a:p>
            <a:fld id="{FC0953BC-0ED5-47C5-B206-C937B95E1799}" type="slidenum">
              <a:rPr lang="en-US" smtClean="0"/>
              <a:pPr/>
              <a:t>11</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083855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b="1" dirty="0"/>
              <a:t>You will arrive at this welcome page if you select “Go to Practice Area” instead of selecting a video</a:t>
            </a:r>
          </a:p>
          <a:p>
            <a:r>
              <a:rPr lang="en-US" b="1" baseline="0" dirty="0"/>
              <a:t>To start a new 2018 return select, “Start New Tax Return”.</a:t>
            </a:r>
          </a:p>
          <a:p>
            <a:r>
              <a:rPr lang="en-US" b="1" baseline="0" dirty="0"/>
              <a:t>To review a 2018 return already created select, “Client Search”.</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1" baseline="0" dirty="0"/>
              <a:t>To start a new 2017 return or review a 2017 return already created, select  “Change Tax Year” in the upper right hand corner of screen and then select 2017 from the dropdown window. </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1" baseline="0" dirty="0"/>
              <a:t>Until each state approves the TaxSlayer software, you MUST use 2017 to create a state return.</a:t>
            </a:r>
          </a:p>
          <a:p>
            <a:endParaRPr lang="en-US" baseline="0" dirty="0"/>
          </a:p>
        </p:txBody>
      </p:sp>
      <p:sp>
        <p:nvSpPr>
          <p:cNvPr id="4" name="Slide Number Placeholder 3"/>
          <p:cNvSpPr>
            <a:spLocks noGrp="1"/>
          </p:cNvSpPr>
          <p:nvPr>
            <p:ph type="sldNum" sz="quarter" idx="10"/>
          </p:nvPr>
        </p:nvSpPr>
        <p:spPr/>
        <p:txBody>
          <a:bodyPr/>
          <a:lstStyle/>
          <a:p>
            <a:fld id="{FC0953BC-0ED5-47C5-B206-C937B95E1799}" type="slidenum">
              <a:rPr lang="en-US" smtClean="0"/>
              <a:pPr/>
              <a:t>12</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5025652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Information</a:t>
            </a:r>
            <a:r>
              <a:rPr lang="en-US" b="1" baseline="0" dirty="0"/>
              <a:t> in Pub 4012 Tab O is designed for </a:t>
            </a:r>
            <a:r>
              <a:rPr lang="en-US" b="1" baseline="0" dirty="0" err="1"/>
              <a:t>TaxSlayer</a:t>
            </a:r>
            <a:r>
              <a:rPr lang="en-US" b="1" baseline="0" dirty="0"/>
              <a:t> Pro Online. However, information available in Pub 4012 Tab O will help navigate Practice Lab</a:t>
            </a:r>
            <a:endParaRPr lang="en-US" b="1" dirty="0"/>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0953BC-0ED5-47C5-B206-C937B95E1799}"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Practice using</a:t>
            </a:r>
            <a:r>
              <a:rPr lang="en-US" b="1" baseline="0" dirty="0"/>
              <a:t> Pub 4012</a:t>
            </a:r>
            <a:endParaRPr lang="en-US" b="1" dirty="0"/>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0953BC-0ED5-47C5-B206-C937B95E1799}"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This page indicates the return has passed diagnostics</a:t>
            </a:r>
            <a:r>
              <a:rPr lang="en-US" b="1" baseline="0" dirty="0"/>
              <a:t> and is ready to be </a:t>
            </a:r>
            <a:r>
              <a:rPr lang="en-US" b="1" baseline="0" dirty="0" err="1"/>
              <a:t>e</a:t>
            </a:r>
            <a:r>
              <a:rPr lang="en-US" b="1" baseline="0" dirty="0"/>
              <a:t>-filed</a:t>
            </a:r>
          </a:p>
          <a:p>
            <a:r>
              <a:rPr lang="en-US" b="1" baseline="0" dirty="0" err="1"/>
              <a:t>BrainShark</a:t>
            </a:r>
            <a:r>
              <a:rPr lang="en-US" b="1" baseline="0" dirty="0"/>
              <a:t> video ‘Creating the E-File’ details entering direct deposit and direct debit bank information along with how to complete the </a:t>
            </a:r>
            <a:r>
              <a:rPr lang="en-US" b="1" baseline="0" dirty="0" err="1"/>
              <a:t>e</a:t>
            </a:r>
            <a:r>
              <a:rPr lang="en-US" b="1" baseline="0" dirty="0"/>
              <a:t>-file screens in </a:t>
            </a:r>
            <a:r>
              <a:rPr lang="en-US" b="1" baseline="0" dirty="0" err="1"/>
              <a:t>TaxSlayer</a:t>
            </a:r>
            <a:endParaRPr lang="en-US" b="1" dirty="0"/>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0953BC-0ED5-47C5-B206-C937B95E1799}"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sz="800" b="1" dirty="0"/>
              <a:t>Replace with current</a:t>
            </a:r>
            <a:r>
              <a:rPr lang="en-US" sz="800" b="1" baseline="0" dirty="0"/>
              <a:t> year AARP questions when available</a:t>
            </a:r>
          </a:p>
          <a:p>
            <a:pPr>
              <a:buNone/>
            </a:pPr>
            <a:endParaRPr lang="en-US" sz="800" b="1" baseline="0" dirty="0"/>
          </a:p>
          <a:p>
            <a:r>
              <a:rPr lang="en-US" b="1" baseline="0" dirty="0"/>
              <a:t>AARP receives grants to fund the Tax-Aide program. Those grants are based on demographics served. AARP requests information from taxpayers to support funding requests. While taxpayers are not required to answer these questions, when answers are provided, record taxpayer’s answers in the </a:t>
            </a:r>
            <a:r>
              <a:rPr lang="en-US" b="1" baseline="0" dirty="0" err="1"/>
              <a:t>e</a:t>
            </a:r>
            <a:r>
              <a:rPr lang="en-US" b="1" baseline="0" dirty="0"/>
              <a:t>-file section of the return.</a:t>
            </a:r>
            <a:endParaRPr lang="en-US" b="1" dirty="0"/>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0953BC-0ED5-47C5-B206-C937B95E1799}"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xfrm>
            <a:off x="457200" y="719138"/>
            <a:ext cx="6400800" cy="3600450"/>
          </a:xfrm>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74756" name="Slide Number Placeholder 3"/>
          <p:cNvSpPr>
            <a:spLocks noGrp="1"/>
          </p:cNvSpPr>
          <p:nvPr>
            <p:ph type="sldNum" sz="quarter" idx="5"/>
          </p:nvPr>
        </p:nvSpPr>
        <p:spPr bwMode="auto">
          <a:noFill/>
          <a:ln>
            <a:miter lim="800000"/>
            <a:headEnd/>
            <a:tailEnd/>
          </a:ln>
        </p:spPr>
        <p:txBody>
          <a:bodyPr/>
          <a:lstStyle/>
          <a:p>
            <a:fld id="{DE1C13C8-B0F4-499C-8809-32689D769D4B}" type="slidenum">
              <a:rPr lang="en-US" altLang="en-US"/>
              <a:pPr/>
              <a:t>17</a:t>
            </a:fld>
            <a:endParaRPr lang="en-US" altLang="en-US"/>
          </a:p>
        </p:txBody>
      </p:sp>
      <p:sp>
        <p:nvSpPr>
          <p:cNvPr id="2" name="Date Placeholder 1"/>
          <p:cNvSpPr>
            <a:spLocks noGrp="1"/>
          </p:cNvSpPr>
          <p:nvPr>
            <p:ph type="dt"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46270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b="1" dirty="0"/>
              <a:t>When you first enter the </a:t>
            </a:r>
            <a:r>
              <a:rPr lang="en-US" b="1" dirty="0" err="1"/>
              <a:t>url</a:t>
            </a:r>
            <a:r>
              <a:rPr lang="en-US" b="1" dirty="0"/>
              <a:t>, it will show as expanded as follows: https://vita.Taxslayerpro.com/IRSTraining/en/account/access. </a:t>
            </a:r>
          </a:p>
          <a:p>
            <a:r>
              <a:rPr lang="en-US" b="1" dirty="0"/>
              <a:t>TaxSlayer does not recommend</a:t>
            </a:r>
            <a:r>
              <a:rPr lang="en-US" b="1" baseline="0" dirty="0"/>
              <a:t> using Firefox due to its weak firewalls that can be easily compromised.</a:t>
            </a:r>
            <a:r>
              <a:rPr lang="en-US" b="1" dirty="0"/>
              <a:t> </a:t>
            </a:r>
          </a:p>
          <a:p>
            <a:r>
              <a:rPr lang="en-US" b="1" baseline="0" dirty="0"/>
              <a:t>linklearncertification.com recommended. Use the one site to access Practice Lab and certification tests.</a:t>
            </a:r>
          </a:p>
          <a:p>
            <a:r>
              <a:rPr lang="en-US" b="1" baseline="0" dirty="0"/>
              <a:t>Firefox really does very well. </a:t>
            </a:r>
            <a:endParaRPr lang="en-US" b="1" dirty="0"/>
          </a:p>
        </p:txBody>
      </p:sp>
      <p:sp>
        <p:nvSpPr>
          <p:cNvPr id="4" name="Slide Number Placeholder 3"/>
          <p:cNvSpPr>
            <a:spLocks noGrp="1"/>
          </p:cNvSpPr>
          <p:nvPr>
            <p:ph type="sldNum" sz="quarter" idx="10"/>
          </p:nvPr>
        </p:nvSpPr>
        <p:spPr/>
        <p:txBody>
          <a:bodyPr/>
          <a:lstStyle/>
          <a:p>
            <a:fld id="{FC0953BC-0ED5-47C5-B206-C937B95E1799}" type="slidenum">
              <a:rPr lang="en-US" smtClean="0"/>
              <a:pPr/>
              <a:t>2</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758756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b="1" baseline="0" dirty="0"/>
              <a:t>Must have established account </a:t>
            </a:r>
            <a:endParaRPr lang="en-US" b="1" dirty="0"/>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0953BC-0ED5-47C5-B206-C937B95E1799}"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b="1" dirty="0"/>
              <a:t>Process</a:t>
            </a:r>
            <a:r>
              <a:rPr lang="en-US" b="1" baseline="0" dirty="0"/>
              <a:t> for logging into production is different and is explained in the brain shark video in section 1 - Pro Online Login and </a:t>
            </a:r>
            <a:r>
              <a:rPr lang="en-US" b="1" baseline="0" dirty="0" smtClean="0"/>
              <a:t>password</a:t>
            </a:r>
          </a:p>
          <a:p>
            <a:r>
              <a:rPr lang="en-US" b="1" u="sng" baseline="0" dirty="0" smtClean="0"/>
              <a:t>All </a:t>
            </a:r>
            <a:r>
              <a:rPr lang="en-US" b="1" u="sng" baseline="0" dirty="0"/>
              <a:t>videos cover TaxSlayer production not Practice Lab </a:t>
            </a:r>
            <a:r>
              <a:rPr lang="en-US" b="1" baseline="0" dirty="0"/>
              <a:t>– there are a few </a:t>
            </a:r>
            <a:r>
              <a:rPr lang="en-US" b="1" baseline="0" dirty="0" smtClean="0"/>
              <a:t>differences</a:t>
            </a:r>
          </a:p>
          <a:p>
            <a:r>
              <a:rPr lang="en-US" b="1" baseline="0" dirty="0" smtClean="0"/>
              <a:t>Multi </a:t>
            </a:r>
            <a:r>
              <a:rPr lang="en-US" b="1" baseline="0" dirty="0"/>
              <a:t>Factor Authentication is not required for Practice </a:t>
            </a:r>
            <a:r>
              <a:rPr lang="en-US" b="1" baseline="0" dirty="0" smtClean="0"/>
              <a:t>Lab</a:t>
            </a:r>
            <a:endParaRPr lang="en-US" b="1" baseline="0" dirty="0"/>
          </a:p>
          <a:p>
            <a:r>
              <a:rPr lang="en-US" b="1" baseline="0" dirty="0" smtClean="0"/>
              <a:t>All </a:t>
            </a:r>
            <a:r>
              <a:rPr lang="en-US" b="1" baseline="0" dirty="0"/>
              <a:t>practice lab users must have a password that is a minimum of 15 characters in length and includes both upper and lower case characters, at least 1 number and one special </a:t>
            </a:r>
            <a:r>
              <a:rPr lang="en-US" b="1" baseline="0" dirty="0" smtClean="0"/>
              <a:t>character</a:t>
            </a:r>
          </a:p>
          <a:p>
            <a:r>
              <a:rPr lang="en-US" b="1" baseline="0" dirty="0" smtClean="0"/>
              <a:t>The </a:t>
            </a:r>
            <a:r>
              <a:rPr lang="en-US" b="1" baseline="0" dirty="0"/>
              <a:t>password will expire after 90 </a:t>
            </a:r>
            <a:r>
              <a:rPr lang="en-US" b="1" baseline="0" dirty="0" smtClean="0"/>
              <a:t>days</a:t>
            </a:r>
            <a:endParaRPr lang="en-US" b="1" dirty="0"/>
          </a:p>
        </p:txBody>
      </p:sp>
      <p:sp>
        <p:nvSpPr>
          <p:cNvPr id="4" name="Slide Number Placeholder 3"/>
          <p:cNvSpPr>
            <a:spLocks noGrp="1"/>
          </p:cNvSpPr>
          <p:nvPr>
            <p:ph type="sldNum" sz="quarter" idx="10"/>
          </p:nvPr>
        </p:nvSpPr>
        <p:spPr/>
        <p:txBody>
          <a:bodyPr/>
          <a:lstStyle/>
          <a:p>
            <a:fld id="{FC0953BC-0ED5-47C5-B206-C937B95E1799}" type="slidenum">
              <a:rPr lang="en-US" smtClean="0"/>
              <a:pPr/>
              <a:t>4</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1137984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0953BC-0ED5-47C5-B206-C937B95E1799}" type="slidenum">
              <a:rPr lang="en-US" smtClean="0"/>
              <a:pPr/>
              <a:t>5</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700739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b="1" dirty="0"/>
              <a:t>Your Instructors may advise you to use a certain User </a:t>
            </a:r>
            <a:r>
              <a:rPr lang="en-US" b="1" dirty="0" smtClean="0"/>
              <a:t>Name</a:t>
            </a:r>
          </a:p>
          <a:p>
            <a:r>
              <a:rPr lang="en-US" b="1" dirty="0" smtClean="0"/>
              <a:t>It </a:t>
            </a:r>
            <a:r>
              <a:rPr lang="en-US" b="1" dirty="0"/>
              <a:t>is suggested to include Train or Practice or PL in the user </a:t>
            </a:r>
            <a:r>
              <a:rPr lang="en-US" b="1" dirty="0" smtClean="0"/>
              <a:t>name</a:t>
            </a:r>
          </a:p>
          <a:p>
            <a:r>
              <a:rPr lang="en-US" b="1" dirty="0" smtClean="0"/>
              <a:t>It </a:t>
            </a:r>
            <a:r>
              <a:rPr lang="en-US" b="1" dirty="0"/>
              <a:t>is not necessary, but  you will NOT use this password anywhere other than Practice </a:t>
            </a:r>
            <a:r>
              <a:rPr lang="en-US" b="1" dirty="0" smtClean="0"/>
              <a:t>lab</a:t>
            </a:r>
            <a:endParaRPr lang="en-US" b="1" dirty="0"/>
          </a:p>
        </p:txBody>
      </p:sp>
      <p:sp>
        <p:nvSpPr>
          <p:cNvPr id="4" name="Slide Number Placeholder 3"/>
          <p:cNvSpPr>
            <a:spLocks noGrp="1"/>
          </p:cNvSpPr>
          <p:nvPr>
            <p:ph type="sldNum" sz="quarter" idx="10"/>
          </p:nvPr>
        </p:nvSpPr>
        <p:spPr/>
        <p:txBody>
          <a:bodyPr/>
          <a:lstStyle/>
          <a:p>
            <a:fld id="{FC0953BC-0ED5-47C5-B206-C937B95E1799}" type="slidenum">
              <a:rPr lang="en-US" smtClean="0"/>
              <a:pPr/>
              <a:t>6</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491186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b="1" dirty="0"/>
              <a:t>Depending on district, answer to security question</a:t>
            </a:r>
            <a:r>
              <a:rPr lang="en-US" b="1" baseline="0" dirty="0"/>
              <a:t> is the same for all counselors in the district. </a:t>
            </a:r>
            <a:endParaRPr lang="en-US" b="1" dirty="0"/>
          </a:p>
        </p:txBody>
      </p:sp>
      <p:sp>
        <p:nvSpPr>
          <p:cNvPr id="4" name="Slide Number Placeholder 3"/>
          <p:cNvSpPr>
            <a:spLocks noGrp="1"/>
          </p:cNvSpPr>
          <p:nvPr>
            <p:ph type="sldNum" sz="quarter" idx="10"/>
          </p:nvPr>
        </p:nvSpPr>
        <p:spPr/>
        <p:txBody>
          <a:bodyPr/>
          <a:lstStyle/>
          <a:p>
            <a:fld id="{FC0953BC-0ED5-47C5-B206-C937B95E1799}" type="slidenum">
              <a:rPr lang="en-US" smtClean="0"/>
              <a:pPr/>
              <a:t>7</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1440570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b="1" dirty="0"/>
              <a:t>E-mail Address</a:t>
            </a:r>
            <a:r>
              <a:rPr lang="en-US" dirty="0"/>
              <a:t>: Practice</a:t>
            </a:r>
            <a:r>
              <a:rPr lang="en-US" baseline="0" dirty="0"/>
              <a:t> Lab displays a warning if you have previously used an email address in the Practice Lab system.</a:t>
            </a:r>
          </a:p>
          <a:p>
            <a:pPr marL="178514" indent="-178514" defTabSz="952073">
              <a:defRPr/>
            </a:pPr>
            <a:r>
              <a:rPr lang="en-US" b="1" baseline="0" dirty="0"/>
              <a:t>User Name</a:t>
            </a:r>
            <a:r>
              <a:rPr lang="en-US" baseline="0" dirty="0"/>
              <a:t>: Use either Train or Practice in the user name. All user names in TaxSlayer Pro Online must be unique in all online platforms so </a:t>
            </a:r>
            <a:r>
              <a:rPr lang="en-US" b="1" dirty="0"/>
              <a:t>User Name for Practice Lab cannot be used for Production</a:t>
            </a:r>
            <a:r>
              <a:rPr lang="en-US" baseline="0" dirty="0"/>
              <a:t>. Practice Lab displays a warning if the user name has been created by another volunteer.</a:t>
            </a:r>
          </a:p>
          <a:p>
            <a:r>
              <a:rPr lang="en-US" b="1" baseline="0" dirty="0"/>
              <a:t>Password:</a:t>
            </a:r>
            <a:r>
              <a:rPr lang="en-US" b="0" baseline="0" dirty="0"/>
              <a:t> </a:t>
            </a:r>
            <a:r>
              <a:rPr lang="en-US" baseline="0" dirty="0"/>
              <a:t> </a:t>
            </a:r>
            <a:r>
              <a:rPr lang="en-US" b="1" u="none" baseline="0" dirty="0"/>
              <a:t>For both the practice lab and the production software, the password is case sensitive and must be at least 15 characters long  with at least one upper case letter, 1 lower case letter, 1 number and one special character. </a:t>
            </a:r>
            <a:r>
              <a:rPr lang="en-US" b="0" u="none" baseline="0" dirty="0"/>
              <a:t>These requirements are based on the trusted customer requirements issued by the IRS security summit.</a:t>
            </a:r>
            <a:endParaRPr lang="en-US" b="1" u="sng" baseline="0" dirty="0"/>
          </a:p>
          <a:p>
            <a:r>
              <a:rPr lang="en-US" b="1" baseline="0" dirty="0"/>
              <a:t>Program Type</a:t>
            </a:r>
            <a:r>
              <a:rPr lang="en-US" baseline="0" dirty="0"/>
              <a:t>: Select AARP Tax-Aide from the drop-down list.</a:t>
            </a:r>
          </a:p>
          <a:p>
            <a:r>
              <a:rPr lang="en-US" b="1" baseline="0" dirty="0"/>
              <a:t>Site Identification Number (</a:t>
            </a:r>
            <a:r>
              <a:rPr lang="en-US" b="1" baseline="0" dirty="0" err="1"/>
              <a:t>SIDN</a:t>
            </a:r>
            <a:r>
              <a:rPr lang="en-US" b="1" baseline="0" dirty="0"/>
              <a:t>): </a:t>
            </a:r>
            <a:r>
              <a:rPr lang="en-US" baseline="0" dirty="0"/>
              <a:t>Type in SIDN if you know it – not required</a:t>
            </a:r>
          </a:p>
          <a:p>
            <a:r>
              <a:rPr lang="en-US" b="1" baseline="0" dirty="0"/>
              <a:t>Security Question</a:t>
            </a:r>
            <a:r>
              <a:rPr lang="en-US" baseline="0" dirty="0"/>
              <a:t>: Select a security question n from the list.</a:t>
            </a:r>
          </a:p>
          <a:p>
            <a:r>
              <a:rPr lang="en-US" b="1" baseline="0" dirty="0"/>
              <a:t>Security Answer</a:t>
            </a:r>
            <a:r>
              <a:rPr lang="en-US" baseline="0" dirty="0"/>
              <a:t>: Type the answer to your security question.</a:t>
            </a:r>
          </a:p>
          <a:p>
            <a:r>
              <a:rPr lang="en-US" baseline="0" dirty="0"/>
              <a:t>Click Create Account</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FC0953BC-0ED5-47C5-B206-C937B95E1799}" type="slidenum">
              <a:rPr lang="en-US" smtClean="0"/>
              <a:pPr/>
              <a:t>8</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624125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b="0" u="none" baseline="0" dirty="0"/>
          </a:p>
        </p:txBody>
      </p:sp>
      <p:sp>
        <p:nvSpPr>
          <p:cNvPr id="4" name="Slide Number Placeholder 3"/>
          <p:cNvSpPr>
            <a:spLocks noGrp="1"/>
          </p:cNvSpPr>
          <p:nvPr>
            <p:ph type="sldNum" sz="quarter" idx="10"/>
          </p:nvPr>
        </p:nvSpPr>
        <p:spPr/>
        <p:txBody>
          <a:bodyPr/>
          <a:lstStyle/>
          <a:p>
            <a:fld id="{FC0953BC-0ED5-47C5-B206-C937B95E1799}" type="slidenum">
              <a:rPr lang="en-US" smtClean="0"/>
              <a:pPr/>
              <a:t>9</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218648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p:cNvSpPr/>
          <p:nvPr/>
        </p:nvSpPr>
        <p:spPr>
          <a:xfrm>
            <a:off x="0" y="-17670"/>
            <a:ext cx="12192000" cy="13271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Rectangle 6"/>
          <p:cNvSpPr/>
          <p:nvPr/>
        </p:nvSpPr>
        <p:spPr>
          <a:xfrm>
            <a:off x="3" y="1218977"/>
            <a:ext cx="8799444" cy="3901440"/>
          </a:xfrm>
          <a:prstGeom prst="rect">
            <a:avLst/>
          </a:prstGeom>
          <a:solidFill>
            <a:srgbClr val="CF2124"/>
          </a:solidFill>
          <a:ln>
            <a:solidFill>
              <a:srgbClr val="CF212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Subtitle 2"/>
          <p:cNvSpPr>
            <a:spLocks noGrp="1"/>
          </p:cNvSpPr>
          <p:nvPr>
            <p:ph type="subTitle" idx="1"/>
          </p:nvPr>
        </p:nvSpPr>
        <p:spPr>
          <a:xfrm>
            <a:off x="916503" y="3697339"/>
            <a:ext cx="6966440" cy="1112839"/>
          </a:xfrm>
          <a:prstGeom prst="rect">
            <a:avLst/>
          </a:prstGeom>
        </p:spPr>
        <p:txBody>
          <a:bodyPr anchor="ctr">
            <a:noAutofit/>
          </a:bodyPr>
          <a:lstStyle>
            <a:lvl1pPr marL="0" indent="0" algn="ctr">
              <a:spcBef>
                <a:spcPts val="0"/>
              </a:spcBef>
              <a:buNone/>
              <a:defRPr sz="3200">
                <a:solidFill>
                  <a:schemeClr val="bg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US" dirty="0"/>
          </a:p>
        </p:txBody>
      </p:sp>
      <p:sp>
        <p:nvSpPr>
          <p:cNvPr id="8" name="Rectangle 7"/>
          <p:cNvSpPr/>
          <p:nvPr/>
        </p:nvSpPr>
        <p:spPr>
          <a:xfrm>
            <a:off x="3" y="5056020"/>
            <a:ext cx="8799444" cy="86815"/>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Rectangle 9"/>
          <p:cNvSpPr/>
          <p:nvPr/>
        </p:nvSpPr>
        <p:spPr>
          <a:xfrm>
            <a:off x="2" y="5056019"/>
            <a:ext cx="8799444" cy="86815"/>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Title 5"/>
          <p:cNvSpPr>
            <a:spLocks noGrp="1"/>
          </p:cNvSpPr>
          <p:nvPr>
            <p:ph type="title"/>
          </p:nvPr>
        </p:nvSpPr>
        <p:spPr>
          <a:xfrm>
            <a:off x="914456" y="1875512"/>
            <a:ext cx="6970533" cy="1219200"/>
          </a:xfrm>
        </p:spPr>
        <p:txBody>
          <a:bodyPr>
            <a:noAutofit/>
          </a:bodyPr>
          <a:lstStyle>
            <a:lvl1pPr algn="ctr">
              <a:defRPr sz="4400"/>
            </a:lvl1pPr>
          </a:lstStyle>
          <a:p>
            <a:r>
              <a:rPr lang="en-US" smtClean="0"/>
              <a:t>Click to edit Master title style</a:t>
            </a:r>
            <a:endParaRPr lang="en-US" dirty="0"/>
          </a:p>
        </p:txBody>
      </p:sp>
      <p:sp>
        <p:nvSpPr>
          <p:cNvPr id="9" name="Rectangle 8"/>
          <p:cNvSpPr/>
          <p:nvPr/>
        </p:nvSpPr>
        <p:spPr>
          <a:xfrm>
            <a:off x="1" y="5080552"/>
            <a:ext cx="8802624" cy="79733"/>
          </a:xfrm>
          <a:prstGeom prst="rect">
            <a:avLst/>
          </a:prstGeom>
          <a:solidFill>
            <a:srgbClr val="8417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55732637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9" name="Footer Placeholder 8"/>
          <p:cNvSpPr>
            <a:spLocks noGrp="1"/>
          </p:cNvSpPr>
          <p:nvPr>
            <p:ph type="ftr" sz="quarter" idx="10"/>
          </p:nvPr>
        </p:nvSpPr>
        <p:spPr/>
        <p:txBody>
          <a:bodyPr/>
          <a:lstStyle>
            <a:lvl1pPr>
              <a:defRPr>
                <a:latin typeface="+mn-lt"/>
              </a:defRPr>
            </a:lvl1pPr>
          </a:lstStyle>
          <a:p>
            <a:r>
              <a:rPr lang="en-US" smtClean="0"/>
              <a:t>NTTC Training - TY2018</a:t>
            </a:r>
            <a:endParaRPr lang="en-US" dirty="0"/>
          </a:p>
        </p:txBody>
      </p:sp>
      <p:sp>
        <p:nvSpPr>
          <p:cNvPr id="10" name="Slide Number Placeholder 9"/>
          <p:cNvSpPr>
            <a:spLocks noGrp="1"/>
          </p:cNvSpPr>
          <p:nvPr>
            <p:ph type="sldNum" sz="quarter" idx="11"/>
          </p:nvPr>
        </p:nvSpPr>
        <p:spPr/>
        <p:txBody>
          <a:bodyPr/>
          <a:lstStyle>
            <a:lvl1pPr>
              <a:defRPr>
                <a:latin typeface="+mn-lt"/>
              </a:defRPr>
            </a:lvl1pPr>
          </a:lstStyle>
          <a:p>
            <a:fld id="{904548E9-6249-43D8-B9E7-ADE044522384}" type="slidenum">
              <a:rPr lang="en-US" smtClean="0"/>
              <a:pPr/>
              <a:t>‹#›</a:t>
            </a:fld>
            <a:endParaRPr lang="en-US"/>
          </a:p>
        </p:txBody>
      </p:sp>
      <p:sp>
        <p:nvSpPr>
          <p:cNvPr id="4" name="Content Placeholder 3"/>
          <p:cNvSpPr>
            <a:spLocks noGrp="1"/>
          </p:cNvSpPr>
          <p:nvPr>
            <p:ph sz="quarter" idx="12"/>
          </p:nvPr>
        </p:nvSpPr>
        <p:spPr/>
        <p:txBody>
          <a:bodyPr/>
          <a:lstStyle>
            <a:lvl4pPr marL="1944688" indent="-227013">
              <a:defRPr/>
            </a:lvl4pPr>
            <a:lvl5pPr marL="2397125" indent="-227013">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9480485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NTTC Training - TY2018</a:t>
            </a:r>
            <a:endParaRPr lang="en-US" dirty="0"/>
          </a:p>
        </p:txBody>
      </p:sp>
      <p:sp>
        <p:nvSpPr>
          <p:cNvPr id="5" name="Slide Number Placeholder 4"/>
          <p:cNvSpPr>
            <a:spLocks noGrp="1"/>
          </p:cNvSpPr>
          <p:nvPr>
            <p:ph type="sldNum" sz="quarter" idx="12"/>
          </p:nvPr>
        </p:nvSpPr>
        <p:spPr/>
        <p:txBody>
          <a:bodyPr/>
          <a:lstStyle/>
          <a:p>
            <a:fld id="{904548E9-6249-43D8-B9E7-ADE044522384}" type="slidenum">
              <a:rPr lang="en-US" smtClean="0"/>
              <a:pPr/>
              <a:t>‹#›</a:t>
            </a:fld>
            <a:endParaRPr lang="en-US"/>
          </a:p>
        </p:txBody>
      </p:sp>
      <p:sp>
        <p:nvSpPr>
          <p:cNvPr id="6" name="Text Placeholder 5"/>
          <p:cNvSpPr>
            <a:spLocks noGrp="1"/>
          </p:cNvSpPr>
          <p:nvPr>
            <p:ph type="body" sz="quarter" idx="15"/>
          </p:nvPr>
        </p:nvSpPr>
        <p:spPr>
          <a:xfrm>
            <a:off x="1282700" y="1754188"/>
            <a:ext cx="4663440" cy="4022725"/>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8" name="Text Placeholder 7"/>
          <p:cNvSpPr>
            <a:spLocks noGrp="1"/>
          </p:cNvSpPr>
          <p:nvPr>
            <p:ph type="body" sz="quarter" idx="16"/>
          </p:nvPr>
        </p:nvSpPr>
        <p:spPr>
          <a:xfrm>
            <a:off x="6396039" y="1754188"/>
            <a:ext cx="4663440" cy="4022725"/>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21364157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7" pos="800" userDrawn="1">
          <p15:clr>
            <a:srgbClr val="FBAE40"/>
          </p15:clr>
        </p15:guide>
        <p15:guide id="8" pos="6944" userDrawn="1">
          <p15:clr>
            <a:srgbClr val="FBAE40"/>
          </p15:clr>
        </p15:guide>
        <p15:guide id="9" orient="horz" pos="828" userDrawn="1">
          <p15:clr>
            <a:srgbClr val="FBAE40"/>
          </p15:clr>
        </p15:guide>
        <p15:guide id="10" pos="1067" userDrawn="1">
          <p15:clr>
            <a:srgbClr val="FBAE40"/>
          </p15:clr>
        </p15:guide>
        <p15:guide id="11" pos="925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70000" y="1535114"/>
            <a:ext cx="4663440" cy="639763"/>
          </a:xfrm>
          <a:prstGeom prst="rect">
            <a:avLst/>
          </a:prstGeom>
        </p:spPr>
        <p:txBody>
          <a:bodyPr anchor="b"/>
          <a:lstStyle>
            <a:lvl1pPr marL="0" indent="0">
              <a:buNone/>
              <a:defRPr sz="28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6408616" y="1535114"/>
            <a:ext cx="4663440" cy="639763"/>
          </a:xfrm>
          <a:prstGeom prst="rect">
            <a:avLst/>
          </a:prstGeom>
        </p:spPr>
        <p:txBody>
          <a:bodyPr anchor="b">
            <a:noAutofit/>
          </a:bodyPr>
          <a:lstStyle>
            <a:lvl1pPr marL="0" indent="0">
              <a:buNone/>
              <a:defRPr sz="28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NTTC Training - TY2018</a:t>
            </a:r>
            <a:endParaRPr lang="en-US" dirty="0"/>
          </a:p>
        </p:txBody>
      </p:sp>
      <p:sp>
        <p:nvSpPr>
          <p:cNvPr id="9" name="Slide Number Placeholder 8"/>
          <p:cNvSpPr>
            <a:spLocks noGrp="1"/>
          </p:cNvSpPr>
          <p:nvPr>
            <p:ph type="sldNum" sz="quarter" idx="12"/>
          </p:nvPr>
        </p:nvSpPr>
        <p:spPr/>
        <p:txBody>
          <a:bodyPr/>
          <a:lstStyle/>
          <a:p>
            <a:fld id="{904548E9-6249-43D8-B9E7-ADE044522384}" type="slidenum">
              <a:rPr lang="en-US" smtClean="0"/>
              <a:pPr/>
              <a:t>‹#›</a:t>
            </a:fld>
            <a:endParaRPr lang="en-US"/>
          </a:p>
        </p:txBody>
      </p:sp>
      <p:sp>
        <p:nvSpPr>
          <p:cNvPr id="10" name="Text Placeholder 9"/>
          <p:cNvSpPr>
            <a:spLocks noGrp="1"/>
          </p:cNvSpPr>
          <p:nvPr>
            <p:ph type="body" sz="quarter" idx="13"/>
          </p:nvPr>
        </p:nvSpPr>
        <p:spPr>
          <a:xfrm>
            <a:off x="1270001" y="2174876"/>
            <a:ext cx="4664075" cy="3779839"/>
          </a:xfrm>
        </p:spPr>
        <p:txBody>
          <a:bodyPr>
            <a:normAutofit/>
          </a:bodyPr>
          <a:lstStyle>
            <a:lvl1pPr>
              <a:defRPr sz="2800"/>
            </a:lvl1pPr>
            <a:lvl2pPr>
              <a:defRPr sz="2400"/>
            </a:lvl2pPr>
            <a:lvl3pPr>
              <a:defRPr sz="2000"/>
            </a:lvl3pPr>
          </a:lstStyle>
          <a:p>
            <a:pPr lvl="0"/>
            <a:r>
              <a:rPr lang="en-US" smtClean="0"/>
              <a:t>Click to edit Master text styles</a:t>
            </a:r>
          </a:p>
          <a:p>
            <a:pPr lvl="1"/>
            <a:r>
              <a:rPr lang="en-US" smtClean="0"/>
              <a:t>Second level</a:t>
            </a:r>
          </a:p>
          <a:p>
            <a:pPr lvl="2"/>
            <a:r>
              <a:rPr lang="en-US" smtClean="0"/>
              <a:t>Third level</a:t>
            </a:r>
          </a:p>
        </p:txBody>
      </p:sp>
      <p:sp>
        <p:nvSpPr>
          <p:cNvPr id="13" name="Text Placeholder 12"/>
          <p:cNvSpPr>
            <a:spLocks noGrp="1"/>
          </p:cNvSpPr>
          <p:nvPr>
            <p:ph type="body" sz="quarter" idx="14"/>
          </p:nvPr>
        </p:nvSpPr>
        <p:spPr>
          <a:xfrm>
            <a:off x="6408616" y="2174876"/>
            <a:ext cx="4663440" cy="3779839"/>
          </a:xfrm>
        </p:spPr>
        <p:txBody>
          <a:bodyPr>
            <a:normAutofit/>
          </a:bodyPr>
          <a:lstStyle>
            <a:lvl1pPr>
              <a:defRPr sz="2800"/>
            </a:lvl1pPr>
            <a:lvl2pPr>
              <a:defRPr sz="2400"/>
            </a:lvl2pPr>
            <a:lvl3pPr>
              <a:defRPr sz="2000"/>
            </a:lvl3pPr>
          </a:lstStyle>
          <a:p>
            <a:pPr lvl="0"/>
            <a:r>
              <a:rPr lang="en-US" smtClean="0"/>
              <a:t>Click to edit Master text styles</a:t>
            </a:r>
          </a:p>
          <a:p>
            <a:pPr lvl="1"/>
            <a:r>
              <a:rPr lang="en-US" smtClean="0"/>
              <a:t>Second level</a:t>
            </a:r>
          </a:p>
          <a:p>
            <a:pPr lvl="2"/>
            <a:r>
              <a:rPr lang="en-US" smtClean="0"/>
              <a:t>Third level</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941736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Over">
    <p:spTree>
      <p:nvGrpSpPr>
        <p:cNvPr id="1" name=""/>
        <p:cNvGrpSpPr/>
        <p:nvPr/>
      </p:nvGrpSpPr>
      <p:grpSpPr>
        <a:xfrm>
          <a:off x="0" y="0"/>
          <a:ext cx="0" cy="0"/>
          <a:chOff x="0" y="0"/>
          <a:chExt cx="0" cy="0"/>
        </a:xfrm>
      </p:grpSpPr>
      <p:sp>
        <p:nvSpPr>
          <p:cNvPr id="9" name="Footer Placeholder 8"/>
          <p:cNvSpPr>
            <a:spLocks noGrp="1"/>
          </p:cNvSpPr>
          <p:nvPr>
            <p:ph type="ftr" sz="quarter" idx="10"/>
          </p:nvPr>
        </p:nvSpPr>
        <p:spPr/>
        <p:txBody>
          <a:bodyPr/>
          <a:lstStyle>
            <a:lvl1pPr>
              <a:defRPr>
                <a:latin typeface="+mn-lt"/>
              </a:defRPr>
            </a:lvl1pPr>
          </a:lstStyle>
          <a:p>
            <a:r>
              <a:rPr lang="en-US" smtClean="0"/>
              <a:t>NTTC Training - TY2018</a:t>
            </a:r>
            <a:endParaRPr lang="en-US" dirty="0"/>
          </a:p>
        </p:txBody>
      </p:sp>
      <p:sp>
        <p:nvSpPr>
          <p:cNvPr id="10" name="Slide Number Placeholder 9"/>
          <p:cNvSpPr>
            <a:spLocks noGrp="1"/>
          </p:cNvSpPr>
          <p:nvPr>
            <p:ph type="sldNum" sz="quarter" idx="11"/>
          </p:nvPr>
        </p:nvSpPr>
        <p:spPr/>
        <p:txBody>
          <a:bodyPr/>
          <a:lstStyle>
            <a:lvl1pPr>
              <a:defRPr>
                <a:latin typeface="+mn-lt"/>
              </a:defRPr>
            </a:lvl1pPr>
          </a:lstStyle>
          <a:p>
            <a:fld id="{904548E9-6249-43D8-B9E7-ADE044522384}" type="slidenum">
              <a:rPr lang="en-US" smtClean="0"/>
              <a:pPr/>
              <a:t>‹#›</a:t>
            </a:fld>
            <a:endParaRPr lang="en-US"/>
          </a:p>
        </p:txBody>
      </p:sp>
      <p:sp>
        <p:nvSpPr>
          <p:cNvPr id="4" name="Content Placeholder 3"/>
          <p:cNvSpPr>
            <a:spLocks noGrp="1"/>
          </p:cNvSpPr>
          <p:nvPr>
            <p:ph sz="quarter" idx="12"/>
          </p:nvPr>
        </p:nvSpPr>
        <p:spPr>
          <a:xfrm>
            <a:off x="1278833" y="1761434"/>
            <a:ext cx="9753600" cy="2221287"/>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7" name="Content Placeholder 6"/>
          <p:cNvSpPr>
            <a:spLocks noGrp="1"/>
          </p:cNvSpPr>
          <p:nvPr>
            <p:ph sz="quarter" idx="13"/>
          </p:nvPr>
        </p:nvSpPr>
        <p:spPr>
          <a:xfrm>
            <a:off x="1278467" y="4108451"/>
            <a:ext cx="9753600" cy="1780116"/>
          </a:xfrm>
        </p:spPr>
        <p:txBody>
          <a:body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8264671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NTTC Training - TY2018</a:t>
            </a:r>
            <a:endParaRPr lang="en-US" dirty="0"/>
          </a:p>
        </p:txBody>
      </p:sp>
      <p:sp>
        <p:nvSpPr>
          <p:cNvPr id="5" name="Slide Number Placeholder 4"/>
          <p:cNvSpPr>
            <a:spLocks noGrp="1"/>
          </p:cNvSpPr>
          <p:nvPr>
            <p:ph type="sldNum" sz="quarter" idx="12"/>
          </p:nvPr>
        </p:nvSpPr>
        <p:spPr/>
        <p:txBody>
          <a:bodyPr/>
          <a:lstStyle/>
          <a:p>
            <a:fld id="{904548E9-6249-43D8-B9E7-ADE044522384}" type="slidenum">
              <a:rPr lang="en-US" smtClean="0"/>
              <a:pPr/>
              <a:t>‹#›</a:t>
            </a:fld>
            <a:endParaRPr lang="en-US"/>
          </a:p>
        </p:txBody>
      </p:sp>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89058087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7" pos="800" userDrawn="1">
          <p15:clr>
            <a:srgbClr val="FBAE40"/>
          </p15:clr>
        </p15:guide>
        <p15:guide id="8" pos="6944" userDrawn="1">
          <p15:clr>
            <a:srgbClr val="FBAE40"/>
          </p15:clr>
        </p15:guide>
        <p15:guide id="9" orient="horz" pos="828" userDrawn="1">
          <p15:clr>
            <a:srgbClr val="FBAE40"/>
          </p15:clr>
        </p15:guide>
        <p15:guide id="10" pos="1067" userDrawn="1">
          <p15:clr>
            <a:srgbClr val="FBAE40"/>
          </p15:clr>
        </p15:guide>
        <p15:guide id="11" pos="925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NTTC Training - TY2018</a:t>
            </a:r>
            <a:endParaRPr lang="en-US" dirty="0"/>
          </a:p>
        </p:txBody>
      </p:sp>
      <p:sp>
        <p:nvSpPr>
          <p:cNvPr id="4" name="Slide Number Placeholder 3"/>
          <p:cNvSpPr>
            <a:spLocks noGrp="1"/>
          </p:cNvSpPr>
          <p:nvPr>
            <p:ph type="sldNum" sz="quarter" idx="12"/>
          </p:nvPr>
        </p:nvSpPr>
        <p:spPr/>
        <p:txBody>
          <a:bodyPr/>
          <a:lstStyle/>
          <a:p>
            <a:fld id="{904548E9-6249-43D8-B9E7-ADE044522384}" type="slidenum">
              <a:rPr lang="en-US" smtClean="0"/>
              <a:pPr/>
              <a:t>‹#›</a:t>
            </a:fld>
            <a:endParaRPr lang="en-US"/>
          </a:p>
        </p:txBody>
      </p:sp>
      <p:sp>
        <p:nvSpPr>
          <p:cNvPr id="5" name="Rectangle 4"/>
          <p:cNvSpPr/>
          <p:nvPr/>
        </p:nvSpPr>
        <p:spPr>
          <a:xfrm>
            <a:off x="0" y="-17670"/>
            <a:ext cx="12192000" cy="1228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Rectangle 5"/>
          <p:cNvSpPr/>
          <p:nvPr/>
        </p:nvSpPr>
        <p:spPr>
          <a:xfrm>
            <a:off x="0" y="-17670"/>
            <a:ext cx="12192000" cy="15258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22128154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ide Ba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smtClean="0"/>
              <a:t>NTTC Training - TY2018</a:t>
            </a:r>
            <a:endParaRPr lang="en-US" dirty="0"/>
          </a:p>
        </p:txBody>
      </p:sp>
      <p:sp>
        <p:nvSpPr>
          <p:cNvPr id="4" name="Slide Number Placeholder 3"/>
          <p:cNvSpPr>
            <a:spLocks noGrp="1"/>
          </p:cNvSpPr>
          <p:nvPr>
            <p:ph type="sldNum" sz="quarter" idx="12"/>
          </p:nvPr>
        </p:nvSpPr>
        <p:spPr>
          <a:xfrm>
            <a:off x="1298941" y="6265305"/>
            <a:ext cx="518079" cy="365125"/>
          </a:xfrm>
        </p:spPr>
        <p:txBody>
          <a:bodyPr/>
          <a:lstStyle/>
          <a:p>
            <a:fld id="{904548E9-6249-43D8-B9E7-ADE044522384}" type="slidenum">
              <a:rPr lang="en-US" smtClean="0"/>
              <a:pPr/>
              <a:t>‹#›</a:t>
            </a:fld>
            <a:endParaRPr lang="en-US"/>
          </a:p>
        </p:txBody>
      </p:sp>
      <p:sp>
        <p:nvSpPr>
          <p:cNvPr id="5" name="Rectangle 4"/>
          <p:cNvSpPr/>
          <p:nvPr/>
        </p:nvSpPr>
        <p:spPr>
          <a:xfrm>
            <a:off x="0" y="-17670"/>
            <a:ext cx="12192000" cy="1228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Rectangle 5"/>
          <p:cNvSpPr/>
          <p:nvPr/>
        </p:nvSpPr>
        <p:spPr>
          <a:xfrm>
            <a:off x="0" y="-17670"/>
            <a:ext cx="12192000" cy="14716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 name="Rectangle 6"/>
          <p:cNvSpPr/>
          <p:nvPr/>
        </p:nvSpPr>
        <p:spPr>
          <a:xfrm rot="16200000">
            <a:off x="-2828541" y="2810564"/>
            <a:ext cx="6876288" cy="1219200"/>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bg1"/>
              </a:solidFill>
              <a:latin typeface="+mj-lt"/>
            </a:endParaRPr>
          </a:p>
        </p:txBody>
      </p:sp>
      <p:sp>
        <p:nvSpPr>
          <p:cNvPr id="8" name="Title Placeholder 1"/>
          <p:cNvSpPr>
            <a:spLocks noGrp="1"/>
          </p:cNvSpPr>
          <p:nvPr>
            <p:ph type="title"/>
          </p:nvPr>
        </p:nvSpPr>
        <p:spPr>
          <a:xfrm rot="16200000">
            <a:off x="-2255517" y="2278380"/>
            <a:ext cx="573024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9" name="Rectangle 8"/>
          <p:cNvSpPr/>
          <p:nvPr/>
        </p:nvSpPr>
        <p:spPr>
          <a:xfrm>
            <a:off x="451815" y="6132291"/>
            <a:ext cx="315576" cy="3155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Rectangle 9"/>
          <p:cNvSpPr/>
          <p:nvPr/>
        </p:nvSpPr>
        <p:spPr>
          <a:xfrm rot="5400000">
            <a:off x="-2179072" y="3380298"/>
            <a:ext cx="6876288" cy="79733"/>
          </a:xfrm>
          <a:prstGeom prst="rect">
            <a:avLst/>
          </a:prstGeom>
          <a:solidFill>
            <a:srgbClr val="8417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522162574"/>
      </p:ext>
    </p:extLst>
  </p:cSld>
  <p:clrMapOvr>
    <a:masterClrMapping/>
  </p:clrMapOvr>
  <p:timing>
    <p:tnLst>
      <p:par>
        <p:cTn id="1" dur="indefinite" restart="never" nodeType="tmRoot"/>
      </p:par>
    </p:tnLst>
  </p:timing>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908313" y="6265305"/>
            <a:ext cx="133385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476488" y="626530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NTTC Training - TY2018</a:t>
            </a:r>
            <a:endParaRPr lang="en-US" dirty="0"/>
          </a:p>
        </p:txBody>
      </p:sp>
      <p:sp>
        <p:nvSpPr>
          <p:cNvPr id="6" name="Slide Number Placeholder 5"/>
          <p:cNvSpPr>
            <a:spLocks noGrp="1"/>
          </p:cNvSpPr>
          <p:nvPr>
            <p:ph type="sldNum" sz="quarter" idx="4"/>
          </p:nvPr>
        </p:nvSpPr>
        <p:spPr>
          <a:xfrm>
            <a:off x="609603" y="6265305"/>
            <a:ext cx="9364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4548E9-6249-43D8-B9E7-ADE044522384}" type="slidenum">
              <a:rPr lang="en-US" smtClean="0"/>
              <a:pPr/>
              <a:t>‹#›</a:t>
            </a:fld>
            <a:endParaRPr lang="en-US"/>
          </a:p>
        </p:txBody>
      </p:sp>
      <p:pic>
        <p:nvPicPr>
          <p:cNvPr id="7" name="Picture 6" descr="AARPF_Logo w Tag.eps"/>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433788" y="6174258"/>
            <a:ext cx="3148613" cy="547219"/>
          </a:xfrm>
          <a:prstGeom prst="rect">
            <a:avLst/>
          </a:prstGeom>
        </p:spPr>
      </p:pic>
      <p:sp>
        <p:nvSpPr>
          <p:cNvPr id="14" name="Text Placeholder 13"/>
          <p:cNvSpPr>
            <a:spLocks noGrp="1"/>
          </p:cNvSpPr>
          <p:nvPr>
            <p:ph type="body" idx="1"/>
          </p:nvPr>
        </p:nvSpPr>
        <p:spPr>
          <a:xfrm>
            <a:off x="1278833" y="1761433"/>
            <a:ext cx="9753600" cy="402336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p:txBody>
      </p:sp>
      <p:sp>
        <p:nvSpPr>
          <p:cNvPr id="8" name="Rectangle 7"/>
          <p:cNvSpPr/>
          <p:nvPr/>
        </p:nvSpPr>
        <p:spPr>
          <a:xfrm>
            <a:off x="0" y="-9265"/>
            <a:ext cx="12192000" cy="1219200"/>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bg1"/>
              </a:solidFill>
              <a:latin typeface="+mj-lt"/>
            </a:endParaRPr>
          </a:p>
        </p:txBody>
      </p:sp>
      <p:sp>
        <p:nvSpPr>
          <p:cNvPr id="2" name="Title Placeholder 1"/>
          <p:cNvSpPr>
            <a:spLocks noGrp="1"/>
          </p:cNvSpPr>
          <p:nvPr>
            <p:ph type="title"/>
          </p:nvPr>
        </p:nvSpPr>
        <p:spPr>
          <a:xfrm>
            <a:off x="1066803" y="28835"/>
            <a:ext cx="9751391"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9" name="Rectangle 8"/>
          <p:cNvSpPr/>
          <p:nvPr/>
        </p:nvSpPr>
        <p:spPr>
          <a:xfrm>
            <a:off x="410164" y="431029"/>
            <a:ext cx="315576" cy="3155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AARPF_Logo w Tag.eps"/>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433787" y="6174258"/>
            <a:ext cx="3148613" cy="547219"/>
          </a:xfrm>
          <a:prstGeom prst="rect">
            <a:avLst/>
          </a:prstGeom>
        </p:spPr>
      </p:pic>
      <p:sp>
        <p:nvSpPr>
          <p:cNvPr id="12" name="Rectangle 11"/>
          <p:cNvSpPr/>
          <p:nvPr/>
        </p:nvSpPr>
        <p:spPr>
          <a:xfrm>
            <a:off x="410164" y="431029"/>
            <a:ext cx="315576" cy="3155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2"/>
          <p:cNvSpPr/>
          <p:nvPr/>
        </p:nvSpPr>
        <p:spPr>
          <a:xfrm>
            <a:off x="0" y="1182571"/>
            <a:ext cx="12192000" cy="79733"/>
          </a:xfrm>
          <a:prstGeom prst="rect">
            <a:avLst/>
          </a:prstGeom>
          <a:solidFill>
            <a:srgbClr val="8417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403002704"/>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Lst>
  <p:timing>
    <p:tnLst>
      <p:par>
        <p:cTn id="1" dur="indefinite" restart="never" nodeType="tmRoot"/>
      </p:par>
    </p:tnLst>
  </p:timing>
  <p:hf hdr="0" dt="0"/>
  <p:txStyles>
    <p:titleStyle>
      <a:lvl1pPr algn="l" defTabSz="457189" rtl="0" eaLnBrk="1" latinLnBrk="0" hangingPunct="1">
        <a:spcBef>
          <a:spcPct val="0"/>
        </a:spcBef>
        <a:buNone/>
        <a:defRPr sz="4000" b="1" kern="1200">
          <a:solidFill>
            <a:schemeClr val="bg1"/>
          </a:solidFill>
          <a:latin typeface="+mj-lt"/>
          <a:ea typeface="+mj-ea"/>
          <a:cs typeface="+mj-cs"/>
        </a:defRPr>
      </a:lvl1pPr>
    </p:titleStyle>
    <p:bodyStyle>
      <a:lvl1pPr marL="341313" indent="-341313" algn="l" defTabSz="457189" rtl="0" eaLnBrk="1" latinLnBrk="0" hangingPunct="1">
        <a:spcBef>
          <a:spcPts val="1800"/>
        </a:spcBef>
        <a:buClr>
          <a:srgbClr val="CF2124"/>
        </a:buClr>
        <a:buSzPct val="70000"/>
        <a:buFont typeface="Wingdings" panose="05000000000000000000" pitchFamily="2" charset="2"/>
        <a:buChar char=""/>
        <a:defRPr sz="3200" kern="1200">
          <a:solidFill>
            <a:schemeClr val="tx1"/>
          </a:solidFill>
          <a:latin typeface="+mn-lt"/>
          <a:ea typeface="+mn-ea"/>
          <a:cs typeface="+mn-cs"/>
        </a:defRPr>
      </a:lvl1pPr>
      <a:lvl2pPr marL="914400" indent="-338138" algn="l" defTabSz="457189" rtl="0" eaLnBrk="1" latinLnBrk="0" hangingPunct="1">
        <a:spcBef>
          <a:spcPts val="900"/>
        </a:spcBef>
        <a:buClr>
          <a:srgbClr val="CF2124"/>
        </a:buClr>
        <a:buSzPct val="110000"/>
        <a:buFont typeface="Calibri" panose="020F0502020204030204" pitchFamily="34" charset="0"/>
        <a:buChar char="─"/>
        <a:tabLst/>
        <a:defRPr sz="2800" kern="1200">
          <a:solidFill>
            <a:schemeClr val="tx1"/>
          </a:solidFill>
          <a:latin typeface="+mn-lt"/>
          <a:ea typeface="+mn-ea"/>
          <a:cs typeface="+mn-cs"/>
        </a:defRPr>
      </a:lvl2pPr>
      <a:lvl3pPr marL="1428750" indent="-285750" algn="l" defTabSz="457189" rtl="0" eaLnBrk="1" latinLnBrk="0" hangingPunct="1">
        <a:spcBef>
          <a:spcPts val="600"/>
        </a:spcBef>
        <a:buClr>
          <a:srgbClr val="55493F"/>
        </a:buClr>
        <a:buSzPct val="110000"/>
        <a:buFont typeface="Arial"/>
        <a:buChar char="•"/>
        <a:tabLst/>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067" userDrawn="1">
          <p15:clr>
            <a:srgbClr val="F26B43"/>
          </p15:clr>
        </p15:guide>
        <p15:guide id="2" pos="683" userDrawn="1">
          <p15:clr>
            <a:srgbClr val="F26B43"/>
          </p15:clr>
        </p15:guide>
        <p15:guide id="3" orient="horz" pos="828" userDrawn="1">
          <p15:clr>
            <a:srgbClr val="F26B43"/>
          </p15:clr>
        </p15:guide>
        <p15:guide id="4" pos="800" userDrawn="1">
          <p15:clr>
            <a:srgbClr val="F26B43"/>
          </p15:clr>
        </p15:guide>
        <p15:guide id="5" orient="horz" pos="1344" userDrawn="1">
          <p15:clr>
            <a:srgbClr val="F26B43"/>
          </p15:clr>
        </p15:guide>
        <p15:guide id="6" pos="512" userDrawn="1">
          <p15:clr>
            <a:srgbClr val="F26B43"/>
          </p15:clr>
        </p15:guide>
        <p15:guide id="7" orient="horz" pos="105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5.wdp"/></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wmf"/></Relationships>
</file>

<file path=ppt/slides/_rels/slide2.xml.rels><?xml version="1.0" encoding="UTF-8" standalone="yes"?>
<Relationships xmlns="http://schemas.openxmlformats.org/package/2006/relationships"><Relationship Id="rId3" Type="http://schemas.openxmlformats.org/officeDocument/2006/relationships/hyperlink" Target="https://vita.taxslayerpro.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linklearncertification.com" TargetMode="External"/><Relationship Id="rId4" Type="http://schemas.openxmlformats.org/officeDocument/2006/relationships/hyperlink" Target="https://vita.taxslayerpro.com/IRSTrainin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bwMode="white"/>
        <p:txBody>
          <a:bodyPr/>
          <a:lstStyle/>
          <a:p>
            <a:endParaRPr lang="en-US" dirty="0"/>
          </a:p>
          <a:p>
            <a:r>
              <a:rPr lang="en-US" dirty="0">
                <a:solidFill>
                  <a:schemeClr val="bg1">
                    <a:lumMod val="95000"/>
                  </a:schemeClr>
                </a:solidFill>
              </a:rPr>
              <a:t>An Introduction</a:t>
            </a:r>
          </a:p>
          <a:p>
            <a:endParaRPr lang="en-US" dirty="0"/>
          </a:p>
        </p:txBody>
      </p:sp>
      <p:sp>
        <p:nvSpPr>
          <p:cNvPr id="2" name="Title 1"/>
          <p:cNvSpPr>
            <a:spLocks noGrp="1"/>
          </p:cNvSpPr>
          <p:nvPr>
            <p:ph type="title"/>
          </p:nvPr>
        </p:nvSpPr>
        <p:spPr/>
        <p:txBody>
          <a:bodyPr>
            <a:noAutofit/>
          </a:bodyPr>
          <a:lstStyle/>
          <a:p>
            <a:r>
              <a:rPr lang="en-US" dirty="0"/>
              <a:t>TaxSlayer</a:t>
            </a:r>
            <a:r>
              <a:rPr lang="en-US" altLang="en-US" dirty="0"/>
              <a:t>®</a:t>
            </a:r>
            <a:r>
              <a:rPr lang="en-US" dirty="0"/>
              <a:t> Practice Lab</a:t>
            </a:r>
          </a:p>
        </p:txBody>
      </p:sp>
    </p:spTree>
    <p:extLst>
      <p:ext uri="{BB962C8B-B14F-4D97-AF65-F5344CB8AC3E}">
        <p14:creationId xmlns:p14="http://schemas.microsoft.com/office/powerpoint/2010/main" val="28261902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NTTC Training - TY2018</a:t>
            </a:r>
            <a:endParaRPr lang="en-US" dirty="0"/>
          </a:p>
        </p:txBody>
      </p:sp>
      <p:sp>
        <p:nvSpPr>
          <p:cNvPr id="8" name="Slide Number Placeholder 7"/>
          <p:cNvSpPr>
            <a:spLocks noGrp="1"/>
          </p:cNvSpPr>
          <p:nvPr>
            <p:ph type="sldNum" sz="quarter" idx="11"/>
          </p:nvPr>
        </p:nvSpPr>
        <p:spPr/>
        <p:txBody>
          <a:bodyPr/>
          <a:lstStyle/>
          <a:p>
            <a:fld id="{904548E9-6249-43D8-B9E7-ADE044522384}" type="slidenum">
              <a:rPr lang="en-US" smtClean="0"/>
              <a:pPr/>
              <a:t>10</a:t>
            </a:fld>
            <a:endParaRPr lang="en-US"/>
          </a:p>
        </p:txBody>
      </p:sp>
      <p:pic>
        <p:nvPicPr>
          <p:cNvPr id="6" name="Content Placeholder 5"/>
          <p:cNvPicPr>
            <a:picLocks noGrp="1" noChangeAspect="1"/>
          </p:cNvPicPr>
          <p:nvPr>
            <p:ph sz="quarter" idx="12"/>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976007" y="1762126"/>
            <a:ext cx="6328887" cy="4022725"/>
          </a:xfrm>
          <a:prstGeom prst="rect">
            <a:avLst/>
          </a:prstGeom>
        </p:spPr>
      </p:pic>
      <p:sp>
        <p:nvSpPr>
          <p:cNvPr id="2" name="Title 1"/>
          <p:cNvSpPr>
            <a:spLocks noGrp="1"/>
          </p:cNvSpPr>
          <p:nvPr>
            <p:ph type="title"/>
          </p:nvPr>
        </p:nvSpPr>
        <p:spPr/>
        <p:txBody>
          <a:bodyPr/>
          <a:lstStyle/>
          <a:p>
            <a:r>
              <a:rPr lang="en-US" dirty="0"/>
              <a:t>Exploring </a:t>
            </a:r>
            <a:r>
              <a:rPr lang="en-US" dirty="0" err="1"/>
              <a:t>TaxSlayer</a:t>
            </a:r>
            <a:r>
              <a:rPr lang="en-US" dirty="0"/>
              <a:t>: </a:t>
            </a:r>
            <a:r>
              <a:rPr lang="en-US" dirty="0" err="1"/>
              <a:t>BrainShark</a:t>
            </a:r>
            <a:r>
              <a:rPr lang="en-US" dirty="0"/>
              <a:t> Videos</a:t>
            </a:r>
          </a:p>
        </p:txBody>
      </p:sp>
      <p:sp>
        <p:nvSpPr>
          <p:cNvPr id="9" name="TextBox 8"/>
          <p:cNvSpPr txBox="1"/>
          <p:nvPr/>
        </p:nvSpPr>
        <p:spPr>
          <a:xfrm>
            <a:off x="990600" y="1981200"/>
            <a:ext cx="1685645" cy="1384995"/>
          </a:xfrm>
          <a:prstGeom prst="rect">
            <a:avLst/>
          </a:prstGeom>
          <a:noFill/>
          <a:ln w="38100" cap="flat" cmpd="sng" algn="ctr">
            <a:solidFill>
              <a:srgbClr val="FF0000"/>
            </a:solidFill>
            <a:prstDash val="solid"/>
            <a:round/>
            <a:headEnd type="none" w="med" len="med"/>
            <a:tailEnd type="none" w="med" len="med"/>
          </a:ln>
        </p:spPr>
        <p:txBody>
          <a:bodyPr wrap="square" rtlCol="0">
            <a:spAutoFit/>
          </a:bodyPr>
          <a:lstStyle/>
          <a:p>
            <a:r>
              <a:rPr lang="en-US" sz="2800" b="1" dirty="0">
                <a:solidFill>
                  <a:srgbClr val="FF0000"/>
                </a:solidFill>
              </a:rPr>
              <a:t>Create a Practice Return</a:t>
            </a:r>
          </a:p>
        </p:txBody>
      </p:sp>
      <p:sp>
        <p:nvSpPr>
          <p:cNvPr id="13" name="TextBox 12"/>
          <p:cNvSpPr txBox="1"/>
          <p:nvPr/>
        </p:nvSpPr>
        <p:spPr>
          <a:xfrm>
            <a:off x="838200" y="3962400"/>
            <a:ext cx="1828800" cy="954107"/>
          </a:xfrm>
          <a:prstGeom prst="rect">
            <a:avLst/>
          </a:prstGeom>
          <a:noFill/>
          <a:ln w="38100" cap="flat" cmpd="sng" algn="ctr">
            <a:solidFill>
              <a:srgbClr val="FF0000"/>
            </a:solidFill>
            <a:prstDash val="solid"/>
            <a:round/>
            <a:headEnd type="none" w="med" len="med"/>
            <a:tailEnd type="none" w="med" len="med"/>
          </a:ln>
        </p:spPr>
        <p:txBody>
          <a:bodyPr wrap="square" rtlCol="0">
            <a:spAutoFit/>
          </a:bodyPr>
          <a:lstStyle/>
          <a:p>
            <a:r>
              <a:rPr lang="en-US" sz="2800" b="1" dirty="0" err="1">
                <a:solidFill>
                  <a:srgbClr val="FF0000"/>
                </a:solidFill>
              </a:rPr>
              <a:t>BrainShark</a:t>
            </a:r>
            <a:r>
              <a:rPr lang="en-US" sz="2800" b="1" dirty="0">
                <a:solidFill>
                  <a:srgbClr val="FF0000"/>
                </a:solidFill>
              </a:rPr>
              <a:t> Videos</a:t>
            </a:r>
          </a:p>
        </p:txBody>
      </p:sp>
      <p:cxnSp>
        <p:nvCxnSpPr>
          <p:cNvPr id="7" name="Straight Arrow Connector 6"/>
          <p:cNvCxnSpPr>
            <a:cxnSpLocks/>
          </p:cNvCxnSpPr>
          <p:nvPr/>
        </p:nvCxnSpPr>
        <p:spPr>
          <a:xfrm>
            <a:off x="2667000" y="2895600"/>
            <a:ext cx="6858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cxnSpLocks/>
          </p:cNvCxnSpPr>
          <p:nvPr/>
        </p:nvCxnSpPr>
        <p:spPr>
          <a:xfrm>
            <a:off x="2667000" y="4572000"/>
            <a:ext cx="24384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5682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NTTC Training - TY2018</a:t>
            </a:r>
            <a:endParaRPr lang="en-US" dirty="0"/>
          </a:p>
        </p:txBody>
      </p:sp>
      <p:sp>
        <p:nvSpPr>
          <p:cNvPr id="7" name="Slide Number Placeholder 6"/>
          <p:cNvSpPr>
            <a:spLocks noGrp="1"/>
          </p:cNvSpPr>
          <p:nvPr>
            <p:ph type="sldNum" sz="quarter" idx="11"/>
          </p:nvPr>
        </p:nvSpPr>
        <p:spPr/>
        <p:txBody>
          <a:bodyPr/>
          <a:lstStyle/>
          <a:p>
            <a:fld id="{904548E9-6249-43D8-B9E7-ADE044522384}" type="slidenum">
              <a:rPr lang="en-US" smtClean="0"/>
              <a:pPr/>
              <a:t>11</a:t>
            </a:fld>
            <a:endParaRPr lang="en-US"/>
          </a:p>
        </p:txBody>
      </p:sp>
      <p:pic>
        <p:nvPicPr>
          <p:cNvPr id="4" name="Content Placeholder 3"/>
          <p:cNvPicPr>
            <a:picLocks noGrp="1" noChangeAspect="1"/>
          </p:cNvPicPr>
          <p:nvPr>
            <p:ph sz="quarter" idx="12"/>
          </p:nvPr>
        </p:nvPicPr>
        <p:blipFill>
          <a:blip r:embed="rId3"/>
          <a:stretch>
            <a:fillRect/>
          </a:stretch>
        </p:blipFill>
        <p:spPr>
          <a:xfrm>
            <a:off x="1524000" y="1690689"/>
            <a:ext cx="9144000" cy="4522538"/>
          </a:xfrm>
          <a:prstGeom prst="rect">
            <a:avLst/>
          </a:prstGeom>
        </p:spPr>
      </p:pic>
      <p:sp>
        <p:nvSpPr>
          <p:cNvPr id="2" name="Title 1"/>
          <p:cNvSpPr>
            <a:spLocks noGrp="1"/>
          </p:cNvSpPr>
          <p:nvPr>
            <p:ph type="title"/>
          </p:nvPr>
        </p:nvSpPr>
        <p:spPr/>
        <p:txBody>
          <a:bodyPr>
            <a:normAutofit/>
          </a:bodyPr>
          <a:lstStyle/>
          <a:p>
            <a:r>
              <a:rPr lang="en-US" dirty="0"/>
              <a:t>Exploring </a:t>
            </a:r>
            <a:r>
              <a:rPr lang="en-US" dirty="0" err="1"/>
              <a:t>TaxSlayer</a:t>
            </a:r>
            <a:r>
              <a:rPr lang="en-US" dirty="0"/>
              <a:t>: </a:t>
            </a:r>
            <a:r>
              <a:rPr lang="en-US" dirty="0" err="1"/>
              <a:t>BrainShark</a:t>
            </a:r>
            <a:r>
              <a:rPr lang="en-US" dirty="0"/>
              <a:t> Videos</a:t>
            </a:r>
          </a:p>
        </p:txBody>
      </p:sp>
    </p:spTree>
    <p:extLst>
      <p:ext uri="{BB962C8B-B14F-4D97-AF65-F5344CB8AC3E}">
        <p14:creationId xmlns:p14="http://schemas.microsoft.com/office/powerpoint/2010/main" val="1655949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NTTC Training - TY2018</a:t>
            </a:r>
            <a:endParaRPr lang="en-US" dirty="0"/>
          </a:p>
        </p:txBody>
      </p:sp>
      <p:sp>
        <p:nvSpPr>
          <p:cNvPr id="7" name="Slide Number Placeholder 6"/>
          <p:cNvSpPr>
            <a:spLocks noGrp="1"/>
          </p:cNvSpPr>
          <p:nvPr>
            <p:ph type="sldNum" sz="quarter" idx="12"/>
          </p:nvPr>
        </p:nvSpPr>
        <p:spPr/>
        <p:txBody>
          <a:bodyPr/>
          <a:lstStyle/>
          <a:p>
            <a:fld id="{904548E9-6249-43D8-B9E7-ADE044522384}" type="slidenum">
              <a:rPr lang="en-US" smtClean="0"/>
              <a:pPr/>
              <a:t>12</a:t>
            </a:fld>
            <a:endParaRPr lang="en-US"/>
          </a:p>
        </p:txBody>
      </p:sp>
      <p:sp>
        <p:nvSpPr>
          <p:cNvPr id="2" name="Title 1"/>
          <p:cNvSpPr>
            <a:spLocks noGrp="1"/>
          </p:cNvSpPr>
          <p:nvPr>
            <p:ph type="title"/>
          </p:nvPr>
        </p:nvSpPr>
        <p:spPr/>
        <p:txBody>
          <a:bodyPr/>
          <a:lstStyle/>
          <a:p>
            <a:r>
              <a:rPr lang="en-US" smtClean="0"/>
              <a:t>Practice Lab: Beginning a Practice Return</a:t>
            </a:r>
            <a:endParaRPr lang="en-US" dirty="0"/>
          </a:p>
        </p:txBody>
      </p:sp>
      <p:grpSp>
        <p:nvGrpSpPr>
          <p:cNvPr id="14" name="Group 13"/>
          <p:cNvGrpSpPr/>
          <p:nvPr/>
        </p:nvGrpSpPr>
        <p:grpSpPr>
          <a:xfrm>
            <a:off x="1295400" y="1219200"/>
            <a:ext cx="9067800" cy="4931330"/>
            <a:chOff x="1295400" y="1371600"/>
            <a:chExt cx="9067800" cy="4931330"/>
          </a:xfrm>
        </p:grpSpPr>
        <p:pic>
          <p:nvPicPr>
            <p:cNvPr id="10" name="Picture 9"/>
            <p:cNvPicPr>
              <a:picLocks noChangeAspect="1"/>
            </p:cNvPicPr>
            <p:nvPr/>
          </p:nvPicPr>
          <p:blipFill>
            <a:blip r:embed="rId3"/>
            <a:stretch>
              <a:fillRect/>
            </a:stretch>
          </p:blipFill>
          <p:spPr>
            <a:xfrm>
              <a:off x="1371600" y="1371600"/>
              <a:ext cx="8991600" cy="4931330"/>
            </a:xfrm>
            <a:prstGeom prst="rect">
              <a:avLst/>
            </a:prstGeom>
          </p:spPr>
        </p:pic>
        <p:sp>
          <p:nvSpPr>
            <p:cNvPr id="4" name="Oval 3"/>
            <p:cNvSpPr/>
            <p:nvPr/>
          </p:nvSpPr>
          <p:spPr>
            <a:xfrm>
              <a:off x="1295400" y="1371600"/>
              <a:ext cx="1905000" cy="54663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8001000" y="1524000"/>
              <a:ext cx="991959" cy="112034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flipV="1">
              <a:off x="8229600" y="2667000"/>
              <a:ext cx="304799" cy="3048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657600" y="1600200"/>
              <a:ext cx="1981200" cy="892552"/>
            </a:xfrm>
            <a:prstGeom prst="rect">
              <a:avLst/>
            </a:prstGeom>
            <a:noFill/>
            <a:ln w="38100">
              <a:solidFill>
                <a:srgbClr val="FF0000"/>
              </a:solidFill>
            </a:ln>
          </p:spPr>
          <p:txBody>
            <a:bodyPr wrap="square" rtlCol="0">
              <a:spAutoFit/>
            </a:bodyPr>
            <a:lstStyle/>
            <a:p>
              <a:r>
                <a:rPr lang="en-US" sz="2600" b="1" dirty="0"/>
                <a:t>Defaults to current year</a:t>
              </a:r>
            </a:p>
          </p:txBody>
        </p:sp>
        <p:sp>
          <p:nvSpPr>
            <p:cNvPr id="8" name="TextBox 7"/>
            <p:cNvSpPr txBox="1"/>
            <p:nvPr/>
          </p:nvSpPr>
          <p:spPr>
            <a:xfrm>
              <a:off x="5943600" y="2743200"/>
              <a:ext cx="2286001" cy="892552"/>
            </a:xfrm>
            <a:prstGeom prst="rect">
              <a:avLst/>
            </a:prstGeom>
            <a:noFill/>
            <a:ln w="38100">
              <a:solidFill>
                <a:srgbClr val="FF0000"/>
              </a:solidFill>
            </a:ln>
          </p:spPr>
          <p:txBody>
            <a:bodyPr wrap="square" rtlCol="0">
              <a:spAutoFit/>
            </a:bodyPr>
            <a:lstStyle/>
            <a:p>
              <a:r>
                <a:rPr lang="en-US" sz="2600" b="1" dirty="0"/>
                <a:t>Can choose a different year</a:t>
              </a:r>
            </a:p>
          </p:txBody>
        </p:sp>
        <p:cxnSp>
          <p:nvCxnSpPr>
            <p:cNvPr id="15" name="Straight Arrow Connector 14"/>
            <p:cNvCxnSpPr/>
            <p:nvPr/>
          </p:nvCxnSpPr>
          <p:spPr>
            <a:xfrm rot="10800000">
              <a:off x="2895600" y="1828800"/>
              <a:ext cx="762000" cy="5334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95734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8-09-18 at 12.21.04 AM.png"/>
          <p:cNvPicPr>
            <a:picLocks noChangeAspect="1"/>
          </p:cNvPicPr>
          <p:nvPr/>
        </p:nvPicPr>
        <p:blipFill>
          <a:blip r:embed="rId3"/>
          <a:stretch>
            <a:fillRect/>
          </a:stretch>
        </p:blipFill>
        <p:spPr>
          <a:xfrm>
            <a:off x="2286000" y="2209800"/>
            <a:ext cx="8534400" cy="3951605"/>
          </a:xfrm>
          <a:prstGeom prst="rect">
            <a:avLst/>
          </a:prstGeom>
        </p:spPr>
      </p:pic>
      <p:sp>
        <p:nvSpPr>
          <p:cNvPr id="2" name="Footer Placeholder 1"/>
          <p:cNvSpPr>
            <a:spLocks noGrp="1"/>
          </p:cNvSpPr>
          <p:nvPr>
            <p:ph type="ftr" sz="quarter" idx="10"/>
          </p:nvPr>
        </p:nvSpPr>
        <p:spPr/>
        <p:txBody>
          <a:bodyPr/>
          <a:lstStyle/>
          <a:p>
            <a:r>
              <a:rPr lang="en-US"/>
              <a:t>NTTC Training - TY2018</a:t>
            </a:r>
            <a:endParaRPr lang="en-US" dirty="0"/>
          </a:p>
        </p:txBody>
      </p:sp>
      <p:sp>
        <p:nvSpPr>
          <p:cNvPr id="3" name="Slide Number Placeholder 2"/>
          <p:cNvSpPr>
            <a:spLocks noGrp="1"/>
          </p:cNvSpPr>
          <p:nvPr>
            <p:ph type="sldNum" sz="quarter" idx="11"/>
          </p:nvPr>
        </p:nvSpPr>
        <p:spPr/>
        <p:txBody>
          <a:bodyPr/>
          <a:lstStyle/>
          <a:p>
            <a:fld id="{904548E9-6249-43D8-B9E7-ADE044522384}" type="slidenum">
              <a:rPr lang="en-US" smtClean="0"/>
              <a:pPr/>
              <a:t>13</a:t>
            </a:fld>
            <a:endParaRPr lang="en-US"/>
          </a:p>
        </p:txBody>
      </p:sp>
      <p:sp>
        <p:nvSpPr>
          <p:cNvPr id="6" name="Content Placeholder 5"/>
          <p:cNvSpPr>
            <a:spLocks noGrp="1"/>
          </p:cNvSpPr>
          <p:nvPr>
            <p:ph sz="quarter" idx="12"/>
          </p:nvPr>
        </p:nvSpPr>
        <p:spPr/>
        <p:txBody>
          <a:bodyPr/>
          <a:lstStyle/>
          <a:p>
            <a:r>
              <a:rPr lang="en-US" dirty="0"/>
              <a:t>Pub 4012 Tab O provides </a:t>
            </a:r>
            <a:r>
              <a:rPr lang="en-US" dirty="0" err="1"/>
              <a:t>TaxSlayer</a:t>
            </a:r>
            <a:r>
              <a:rPr lang="en-US" dirty="0"/>
              <a:t>  Navigation and instruction</a:t>
            </a:r>
          </a:p>
          <a:p>
            <a:pPr lvl="1">
              <a:buNone/>
            </a:pPr>
            <a:endParaRPr lang="en-US" dirty="0"/>
          </a:p>
        </p:txBody>
      </p:sp>
      <p:sp>
        <p:nvSpPr>
          <p:cNvPr id="5" name="Title 4"/>
          <p:cNvSpPr>
            <a:spLocks noGrp="1"/>
          </p:cNvSpPr>
          <p:nvPr>
            <p:ph type="title"/>
          </p:nvPr>
        </p:nvSpPr>
        <p:spPr/>
        <p:txBody>
          <a:bodyPr>
            <a:normAutofit fontScale="90000"/>
          </a:bodyPr>
          <a:lstStyle/>
          <a:p>
            <a:r>
              <a:rPr lang="en-US" dirty="0" err="1"/>
              <a:t>TaxSlayer</a:t>
            </a:r>
            <a:r>
              <a:rPr lang="en-US" dirty="0"/>
              <a:t> and Volunteer Resource Guide Pub 4012</a:t>
            </a:r>
          </a:p>
        </p:txBody>
      </p:sp>
      <p:sp>
        <p:nvSpPr>
          <p:cNvPr id="8" name="Rectangle 7"/>
          <p:cNvSpPr/>
          <p:nvPr/>
        </p:nvSpPr>
        <p:spPr>
          <a:xfrm>
            <a:off x="9941894" y="1238983"/>
            <a:ext cx="1752600" cy="457200"/>
          </a:xfrm>
          <a:prstGeom prst="rect">
            <a:avLst/>
          </a:prstGeom>
          <a:solidFill>
            <a:schemeClr val="accent1">
              <a:tint val="100000"/>
              <a:shade val="100000"/>
              <a:satMod val="13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Pub 4012 Tab O</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t>NTTC Training - TY2018</a:t>
            </a:r>
            <a:endParaRPr lang="en-US" dirty="0"/>
          </a:p>
        </p:txBody>
      </p:sp>
      <p:sp>
        <p:nvSpPr>
          <p:cNvPr id="3" name="Slide Number Placeholder 2"/>
          <p:cNvSpPr>
            <a:spLocks noGrp="1"/>
          </p:cNvSpPr>
          <p:nvPr>
            <p:ph type="sldNum" sz="quarter" idx="11"/>
          </p:nvPr>
        </p:nvSpPr>
        <p:spPr/>
        <p:txBody>
          <a:bodyPr/>
          <a:lstStyle/>
          <a:p>
            <a:fld id="{904548E9-6249-43D8-B9E7-ADE044522384}" type="slidenum">
              <a:rPr lang="en-US" smtClean="0"/>
              <a:pPr/>
              <a:t>14</a:t>
            </a:fld>
            <a:endParaRPr lang="en-US"/>
          </a:p>
        </p:txBody>
      </p:sp>
      <p:sp>
        <p:nvSpPr>
          <p:cNvPr id="4" name="Content Placeholder 3"/>
          <p:cNvSpPr>
            <a:spLocks noGrp="1"/>
          </p:cNvSpPr>
          <p:nvPr>
            <p:ph sz="quarter" idx="12"/>
          </p:nvPr>
        </p:nvSpPr>
        <p:spPr/>
        <p:txBody>
          <a:bodyPr/>
          <a:lstStyle/>
          <a:p>
            <a:r>
              <a:rPr lang="en-US" dirty="0"/>
              <a:t>Where can you find information about entering state returns in </a:t>
            </a:r>
            <a:r>
              <a:rPr lang="en-US" dirty="0" err="1"/>
              <a:t>TaxSlayer</a:t>
            </a:r>
            <a:r>
              <a:rPr lang="en-US" dirty="0"/>
              <a:t> in the Volunteer Resource Guide?</a:t>
            </a:r>
          </a:p>
          <a:p>
            <a:endParaRPr lang="en-US" dirty="0"/>
          </a:p>
          <a:p>
            <a:endParaRPr lang="en-US" dirty="0"/>
          </a:p>
          <a:p>
            <a:endParaRPr lang="en-US" dirty="0"/>
          </a:p>
          <a:p>
            <a:endParaRPr lang="en-US" dirty="0"/>
          </a:p>
        </p:txBody>
      </p:sp>
      <p:sp>
        <p:nvSpPr>
          <p:cNvPr id="5" name="Title 4"/>
          <p:cNvSpPr>
            <a:spLocks noGrp="1"/>
          </p:cNvSpPr>
          <p:nvPr>
            <p:ph type="title"/>
          </p:nvPr>
        </p:nvSpPr>
        <p:spPr/>
        <p:txBody>
          <a:bodyPr>
            <a:normAutofit fontScale="90000"/>
          </a:bodyPr>
          <a:lstStyle/>
          <a:p>
            <a:r>
              <a:rPr lang="en-US" dirty="0" err="1"/>
              <a:t>TaxSlayer</a:t>
            </a:r>
            <a:r>
              <a:rPr lang="en-US" dirty="0"/>
              <a:t> and Volunteer Resource Guide Pub 4012</a:t>
            </a:r>
          </a:p>
        </p:txBody>
      </p:sp>
      <p:sp>
        <p:nvSpPr>
          <p:cNvPr id="6" name="TextBox 5"/>
          <p:cNvSpPr txBox="1"/>
          <p:nvPr/>
        </p:nvSpPr>
        <p:spPr>
          <a:xfrm>
            <a:off x="1600200" y="3429000"/>
            <a:ext cx="5181600" cy="646331"/>
          </a:xfrm>
          <a:prstGeom prst="rect">
            <a:avLst/>
          </a:prstGeom>
          <a:noFill/>
        </p:spPr>
        <p:txBody>
          <a:bodyPr wrap="square" rtlCol="0">
            <a:spAutoFit/>
          </a:bodyPr>
          <a:lstStyle/>
          <a:p>
            <a:r>
              <a:rPr lang="en-US" sz="3600" b="1" dirty="0">
                <a:solidFill>
                  <a:srgbClr val="0000FF"/>
                </a:solidFill>
              </a:rPr>
              <a:t>Tab O Page 5</a:t>
            </a:r>
          </a:p>
        </p:txBody>
      </p:sp>
      <p:sp>
        <p:nvSpPr>
          <p:cNvPr id="8" name="TextBox 7"/>
          <p:cNvSpPr txBox="1"/>
          <p:nvPr/>
        </p:nvSpPr>
        <p:spPr>
          <a:xfrm>
            <a:off x="1219200" y="3810000"/>
            <a:ext cx="3581400" cy="369332"/>
          </a:xfrm>
          <a:prstGeom prst="rect">
            <a:avLst/>
          </a:prstGeom>
          <a:noFill/>
        </p:spPr>
        <p:txBody>
          <a:bodyPr wrap="square" rtlCol="0">
            <a:sp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t>NTTC Training - TY2018</a:t>
            </a:r>
            <a:endParaRPr lang="en-US" dirty="0"/>
          </a:p>
        </p:txBody>
      </p:sp>
      <p:sp>
        <p:nvSpPr>
          <p:cNvPr id="3" name="Slide Number Placeholder 2"/>
          <p:cNvSpPr>
            <a:spLocks noGrp="1"/>
          </p:cNvSpPr>
          <p:nvPr>
            <p:ph type="sldNum" sz="quarter" idx="11"/>
          </p:nvPr>
        </p:nvSpPr>
        <p:spPr/>
        <p:txBody>
          <a:bodyPr/>
          <a:lstStyle/>
          <a:p>
            <a:fld id="{904548E9-6249-43D8-B9E7-ADE044522384}" type="slidenum">
              <a:rPr lang="en-US" smtClean="0"/>
              <a:pPr/>
              <a:t>15</a:t>
            </a:fld>
            <a:endParaRPr lang="en-US"/>
          </a:p>
        </p:txBody>
      </p:sp>
      <p:sp>
        <p:nvSpPr>
          <p:cNvPr id="7" name="Content Placeholder 6"/>
          <p:cNvSpPr>
            <a:spLocks noGrp="1"/>
          </p:cNvSpPr>
          <p:nvPr>
            <p:ph sz="quarter" idx="12"/>
          </p:nvPr>
        </p:nvSpPr>
        <p:spPr/>
        <p:txBody>
          <a:bodyPr/>
          <a:lstStyle/>
          <a:p>
            <a:endParaRPr lang="en-US"/>
          </a:p>
        </p:txBody>
      </p:sp>
      <p:sp>
        <p:nvSpPr>
          <p:cNvPr id="6" name="Title 5"/>
          <p:cNvSpPr>
            <a:spLocks noGrp="1"/>
          </p:cNvSpPr>
          <p:nvPr>
            <p:ph type="title"/>
          </p:nvPr>
        </p:nvSpPr>
        <p:spPr/>
        <p:txBody>
          <a:bodyPr/>
          <a:lstStyle/>
          <a:p>
            <a:r>
              <a:rPr lang="en-US" dirty="0"/>
              <a:t>E-Filing in </a:t>
            </a:r>
            <a:r>
              <a:rPr lang="en-US" dirty="0" err="1"/>
              <a:t>TaxSlayer</a:t>
            </a:r>
            <a:endParaRPr lang="en-US" dirty="0"/>
          </a:p>
        </p:txBody>
      </p:sp>
      <p:pic>
        <p:nvPicPr>
          <p:cNvPr id="8" name="Picture 7" descr="Screen Shot 2018-09-18 at 12.36.18 AM.png"/>
          <p:cNvPicPr>
            <a:picLocks noChangeAspect="1"/>
          </p:cNvPicPr>
          <p:nvPr/>
        </p:nvPicPr>
        <p:blipFill>
          <a:blip r:embed="rId3"/>
          <a:stretch>
            <a:fillRect/>
          </a:stretch>
        </p:blipFill>
        <p:spPr>
          <a:xfrm>
            <a:off x="990601" y="1371600"/>
            <a:ext cx="9753600" cy="45974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t>NTTC Training - TY2018</a:t>
            </a:r>
            <a:endParaRPr lang="en-US" dirty="0"/>
          </a:p>
        </p:txBody>
      </p:sp>
      <p:sp>
        <p:nvSpPr>
          <p:cNvPr id="3" name="Slide Number Placeholder 2"/>
          <p:cNvSpPr>
            <a:spLocks noGrp="1"/>
          </p:cNvSpPr>
          <p:nvPr>
            <p:ph type="sldNum" sz="quarter" idx="11"/>
          </p:nvPr>
        </p:nvSpPr>
        <p:spPr/>
        <p:txBody>
          <a:bodyPr/>
          <a:lstStyle/>
          <a:p>
            <a:fld id="{904548E9-6249-43D8-B9E7-ADE044522384}" type="slidenum">
              <a:rPr lang="en-US" smtClean="0"/>
              <a:pPr/>
              <a:t>16</a:t>
            </a:fld>
            <a:endParaRPr lang="en-US"/>
          </a:p>
        </p:txBody>
      </p:sp>
      <p:sp>
        <p:nvSpPr>
          <p:cNvPr id="8" name="Content Placeholder 7"/>
          <p:cNvSpPr>
            <a:spLocks noGrp="1"/>
          </p:cNvSpPr>
          <p:nvPr>
            <p:ph sz="quarter" idx="12"/>
          </p:nvPr>
        </p:nvSpPr>
        <p:spPr/>
        <p:txBody>
          <a:bodyPr/>
          <a:lstStyle/>
          <a:p>
            <a:endParaRPr lang="en-US"/>
          </a:p>
        </p:txBody>
      </p:sp>
      <p:sp>
        <p:nvSpPr>
          <p:cNvPr id="7" name="Title 6"/>
          <p:cNvSpPr>
            <a:spLocks noGrp="1"/>
          </p:cNvSpPr>
          <p:nvPr>
            <p:ph type="title"/>
          </p:nvPr>
        </p:nvSpPr>
        <p:spPr/>
        <p:txBody>
          <a:bodyPr>
            <a:normAutofit fontScale="90000"/>
          </a:bodyPr>
          <a:lstStyle/>
          <a:p>
            <a:r>
              <a:rPr lang="en-US" dirty="0"/>
              <a:t>E-Filing in </a:t>
            </a:r>
            <a:r>
              <a:rPr lang="en-US" dirty="0" err="1"/>
              <a:t>TaxSlayer</a:t>
            </a:r>
            <a:r>
              <a:rPr lang="en-US" dirty="0"/>
              <a:t> and AARP Grant Questions </a:t>
            </a:r>
          </a:p>
        </p:txBody>
      </p:sp>
      <p:pic>
        <p:nvPicPr>
          <p:cNvPr id="6" name="Picture 5" descr="Screen Shot 2018-09-18 at 12.40.00 AM.png"/>
          <p:cNvPicPr>
            <a:picLocks noChangeAspect="1"/>
          </p:cNvPicPr>
          <p:nvPr/>
        </p:nvPicPr>
        <p:blipFill>
          <a:blip r:embed="rId3"/>
          <a:stretch>
            <a:fillRect/>
          </a:stretch>
        </p:blipFill>
        <p:spPr>
          <a:xfrm>
            <a:off x="1066800" y="1524000"/>
            <a:ext cx="9385300" cy="4847903"/>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NTTC Training - TY2018</a:t>
            </a:r>
            <a:endParaRPr lang="en-US" dirty="0"/>
          </a:p>
        </p:txBody>
      </p:sp>
      <p:sp>
        <p:nvSpPr>
          <p:cNvPr id="4" name="Slide Number Placeholder 3"/>
          <p:cNvSpPr>
            <a:spLocks noGrp="1"/>
          </p:cNvSpPr>
          <p:nvPr>
            <p:ph type="sldNum" sz="quarter" idx="11"/>
          </p:nvPr>
        </p:nvSpPr>
        <p:spPr/>
        <p:txBody>
          <a:bodyPr/>
          <a:lstStyle/>
          <a:p>
            <a:fld id="{904548E9-6249-43D8-B9E7-ADE044522384}" type="slidenum">
              <a:rPr lang="en-US" smtClean="0"/>
              <a:pPr/>
              <a:t>17</a:t>
            </a:fld>
            <a:endParaRPr lang="en-US"/>
          </a:p>
        </p:txBody>
      </p:sp>
      <p:sp>
        <p:nvSpPr>
          <p:cNvPr id="73731" name="Content Placeholder 2"/>
          <p:cNvSpPr>
            <a:spLocks noGrp="1"/>
          </p:cNvSpPr>
          <p:nvPr>
            <p:ph sz="quarter" idx="12"/>
          </p:nvPr>
        </p:nvSpPr>
        <p:spPr/>
        <p:txBody>
          <a:bodyPr/>
          <a:lstStyle/>
          <a:p>
            <a:r>
              <a:rPr lang="en-US" altLang="en-US"/>
              <a:t>Questions…</a:t>
            </a:r>
          </a:p>
          <a:p>
            <a:endParaRPr lang="en-US" altLang="en-US"/>
          </a:p>
          <a:p>
            <a:endParaRPr lang="en-US" altLang="en-US" dirty="0"/>
          </a:p>
        </p:txBody>
      </p:sp>
      <p:sp>
        <p:nvSpPr>
          <p:cNvPr id="11266" name="Title 1"/>
          <p:cNvSpPr>
            <a:spLocks noGrp="1"/>
          </p:cNvSpPr>
          <p:nvPr>
            <p:ph type="title"/>
          </p:nvPr>
        </p:nvSpPr>
        <p:spPr/>
        <p:txBody>
          <a:bodyPr/>
          <a:lstStyle/>
          <a:p>
            <a:r>
              <a:rPr lang="en-US"/>
              <a:t>TaxSlayer/Training</a:t>
            </a:r>
            <a:endParaRPr lang="en-US" dirty="0"/>
          </a:p>
        </p:txBody>
      </p:sp>
      <p:pic>
        <p:nvPicPr>
          <p:cNvPr id="73734" name="Picture 3" descr="j0434403"/>
          <p:cNvPicPr>
            <a:picLocks noChangeAspect="1" noChangeArrowheads="1"/>
          </p:cNvPicPr>
          <p:nvPr/>
        </p:nvPicPr>
        <p:blipFill>
          <a:blip r:embed="rId3"/>
          <a:srcRect/>
          <a:stretch>
            <a:fillRect/>
          </a:stretch>
        </p:blipFill>
        <p:spPr bwMode="auto">
          <a:xfrm>
            <a:off x="5703893" y="1905005"/>
            <a:ext cx="1362075" cy="1908175"/>
          </a:xfrm>
          <a:prstGeom prst="rect">
            <a:avLst/>
          </a:prstGeom>
          <a:noFill/>
          <a:ln w="9525">
            <a:noFill/>
            <a:miter lim="800000"/>
            <a:headEnd/>
            <a:tailEnd/>
          </a:ln>
        </p:spPr>
      </p:pic>
      <p:pic>
        <p:nvPicPr>
          <p:cNvPr id="73735" name="Picture 6" descr="j0434411"/>
          <p:cNvPicPr>
            <a:picLocks noChangeAspect="1" noChangeArrowheads="1"/>
          </p:cNvPicPr>
          <p:nvPr/>
        </p:nvPicPr>
        <p:blipFill>
          <a:blip r:embed="rId4"/>
          <a:srcRect/>
          <a:stretch>
            <a:fillRect/>
          </a:stretch>
        </p:blipFill>
        <p:spPr bwMode="auto">
          <a:xfrm>
            <a:off x="7391400" y="4114800"/>
            <a:ext cx="1625600" cy="1828800"/>
          </a:xfrm>
          <a:prstGeom prst="rect">
            <a:avLst/>
          </a:prstGeom>
          <a:noFill/>
          <a:ln w="9525">
            <a:noFill/>
            <a:miter lim="800000"/>
            <a:headEnd/>
            <a:tailEnd/>
          </a:ln>
        </p:spPr>
      </p:pic>
      <p:sp>
        <p:nvSpPr>
          <p:cNvPr id="73736" name="Rectangle 3"/>
          <p:cNvSpPr>
            <a:spLocks noChangeArrowheads="1"/>
          </p:cNvSpPr>
          <p:nvPr/>
        </p:nvSpPr>
        <p:spPr bwMode="auto">
          <a:xfrm>
            <a:off x="4719643" y="4343400"/>
            <a:ext cx="2346325" cy="584200"/>
          </a:xfrm>
          <a:prstGeom prst="rect">
            <a:avLst/>
          </a:prstGeom>
          <a:noFill/>
          <a:ln w="9525">
            <a:noFill/>
            <a:miter lim="800000"/>
            <a:headEnd/>
            <a:tailEnd/>
          </a:ln>
        </p:spPr>
        <p:txBody>
          <a:bodyPr wrap="none">
            <a:spAutoFit/>
          </a:bodyPr>
          <a:lstStyle/>
          <a:p>
            <a:pPr eaLnBrk="1" hangingPunct="1"/>
            <a:r>
              <a:rPr lang="en-US" altLang="en-US" sz="3200" b="1">
                <a:solidFill>
                  <a:srgbClr val="23263C"/>
                </a:solidFill>
              </a:rPr>
              <a:t>Comments…</a:t>
            </a:r>
            <a:endParaRPr lang="en-US" altLang="en-US" sz="3200" b="1"/>
          </a:p>
        </p:txBody>
      </p:sp>
    </p:spTree>
    <p:extLst>
      <p:ext uri="{BB962C8B-B14F-4D97-AF65-F5344CB8AC3E}">
        <p14:creationId xmlns:p14="http://schemas.microsoft.com/office/powerpoint/2010/main" val="18180765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0"/>
          </p:nvPr>
        </p:nvSpPr>
        <p:spPr/>
        <p:txBody>
          <a:bodyPr/>
          <a:lstStyle/>
          <a:p>
            <a:r>
              <a:rPr lang="en-US"/>
              <a:t>NTTC Training - TY2018</a:t>
            </a:r>
            <a:endParaRPr lang="en-US" dirty="0"/>
          </a:p>
        </p:txBody>
      </p:sp>
      <p:sp>
        <p:nvSpPr>
          <p:cNvPr id="7" name="Slide Number Placeholder 6"/>
          <p:cNvSpPr>
            <a:spLocks noGrp="1"/>
          </p:cNvSpPr>
          <p:nvPr>
            <p:ph type="sldNum" sz="quarter" idx="11"/>
          </p:nvPr>
        </p:nvSpPr>
        <p:spPr/>
        <p:txBody>
          <a:bodyPr/>
          <a:lstStyle/>
          <a:p>
            <a:fld id="{904548E9-6249-43D8-B9E7-ADE044522384}" type="slidenum">
              <a:rPr lang="en-US" smtClean="0"/>
              <a:pPr/>
              <a:t>2</a:t>
            </a:fld>
            <a:endParaRPr lang="en-US"/>
          </a:p>
        </p:txBody>
      </p:sp>
      <p:sp>
        <p:nvSpPr>
          <p:cNvPr id="5" name="Content Placeholder 4"/>
          <p:cNvSpPr>
            <a:spLocks noGrp="1"/>
          </p:cNvSpPr>
          <p:nvPr>
            <p:ph sz="quarter" idx="12"/>
          </p:nvPr>
        </p:nvSpPr>
        <p:spPr/>
        <p:txBody>
          <a:bodyPr>
            <a:normAutofit fontScale="92500" lnSpcReduction="10000"/>
          </a:bodyPr>
          <a:lstStyle/>
          <a:p>
            <a:r>
              <a:rPr lang="en-US" dirty="0"/>
              <a:t>Most internet browsers work</a:t>
            </a:r>
          </a:p>
          <a:p>
            <a:pPr lvl="1"/>
            <a:r>
              <a:rPr lang="en-US" dirty="0"/>
              <a:t>Internet Explorer 8.0 or higher</a:t>
            </a:r>
          </a:p>
          <a:p>
            <a:pPr lvl="1"/>
            <a:r>
              <a:rPr lang="en-US" dirty="0"/>
              <a:t>Google Chrome </a:t>
            </a:r>
          </a:p>
          <a:p>
            <a:pPr lvl="1"/>
            <a:r>
              <a:rPr lang="en-US" dirty="0"/>
              <a:t>Safari Browser 5.1 </a:t>
            </a:r>
          </a:p>
          <a:p>
            <a:r>
              <a:rPr lang="en-US" dirty="0"/>
              <a:t>For Practice Lab</a:t>
            </a:r>
          </a:p>
          <a:p>
            <a:pPr lvl="1"/>
            <a:r>
              <a:rPr lang="en-US" dirty="0">
                <a:hlinkClick r:id="rId3"/>
              </a:rPr>
              <a:t>https://vita.taxslayerpro.com/</a:t>
            </a:r>
            <a:endParaRPr lang="en-US" dirty="0"/>
          </a:p>
          <a:p>
            <a:pPr lvl="1"/>
            <a:r>
              <a:rPr lang="en-US" sz="3000" dirty="0">
                <a:hlinkClick r:id="rId4"/>
              </a:rPr>
              <a:t>https://vita.taxslayerpro.com/IRSTraining</a:t>
            </a:r>
            <a:endParaRPr lang="en-US" sz="3000" dirty="0"/>
          </a:p>
          <a:p>
            <a:pPr lvl="1"/>
            <a:r>
              <a:rPr lang="en-US" sz="3000" dirty="0">
                <a:hlinkClick r:id="rId5"/>
              </a:rPr>
              <a:t>https://www.linklearncertification.com</a:t>
            </a:r>
            <a:endParaRPr lang="en-US" sz="3000" dirty="0"/>
          </a:p>
          <a:p>
            <a:pPr lvl="2">
              <a:buNone/>
            </a:pPr>
            <a:endParaRPr lang="en-US" sz="2600" dirty="0"/>
          </a:p>
          <a:p>
            <a:endParaRPr lang="en-US" dirty="0"/>
          </a:p>
          <a:p>
            <a:endParaRPr lang="en-US" dirty="0"/>
          </a:p>
          <a:p>
            <a:endParaRPr lang="en-US" dirty="0"/>
          </a:p>
        </p:txBody>
      </p:sp>
      <p:sp>
        <p:nvSpPr>
          <p:cNvPr id="2" name="Title 1"/>
          <p:cNvSpPr>
            <a:spLocks noGrp="1"/>
          </p:cNvSpPr>
          <p:nvPr>
            <p:ph type="title"/>
          </p:nvPr>
        </p:nvSpPr>
        <p:spPr/>
        <p:txBody>
          <a:bodyPr>
            <a:normAutofit/>
          </a:bodyPr>
          <a:lstStyle/>
          <a:p>
            <a:r>
              <a:rPr lang="en-US" dirty="0" err="1"/>
              <a:t>TaxSlayer</a:t>
            </a:r>
            <a:r>
              <a:rPr lang="en-US" dirty="0"/>
              <a:t> Practice Lab</a:t>
            </a:r>
          </a:p>
        </p:txBody>
      </p:sp>
    </p:spTree>
    <p:extLst>
      <p:ext uri="{BB962C8B-B14F-4D97-AF65-F5344CB8AC3E}">
        <p14:creationId xmlns:p14="http://schemas.microsoft.com/office/powerpoint/2010/main" val="1800077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NTTC Training - TY2018</a:t>
            </a:r>
            <a:endParaRPr lang="en-US" dirty="0"/>
          </a:p>
        </p:txBody>
      </p:sp>
      <p:sp>
        <p:nvSpPr>
          <p:cNvPr id="3" name="Slide Number Placeholder 2"/>
          <p:cNvSpPr>
            <a:spLocks noGrp="1"/>
          </p:cNvSpPr>
          <p:nvPr>
            <p:ph type="sldNum" sz="quarter" idx="12"/>
          </p:nvPr>
        </p:nvSpPr>
        <p:spPr/>
        <p:txBody>
          <a:bodyPr/>
          <a:lstStyle/>
          <a:p>
            <a:fld id="{904548E9-6249-43D8-B9E7-ADE044522384}" type="slidenum">
              <a:rPr lang="en-US" smtClean="0"/>
              <a:pPr/>
              <a:t>3</a:t>
            </a:fld>
            <a:endParaRPr lang="en-US"/>
          </a:p>
        </p:txBody>
      </p:sp>
      <p:sp>
        <p:nvSpPr>
          <p:cNvPr id="8" name="Text Placeholder 7"/>
          <p:cNvSpPr>
            <a:spLocks noGrp="1"/>
          </p:cNvSpPr>
          <p:nvPr>
            <p:ph type="body" sz="quarter" idx="15"/>
          </p:nvPr>
        </p:nvSpPr>
        <p:spPr/>
        <p:txBody>
          <a:bodyPr/>
          <a:lstStyle/>
          <a:p>
            <a:r>
              <a:rPr lang="en-US" smtClean="0"/>
              <a:t>Link and Learn</a:t>
            </a:r>
          </a:p>
          <a:p>
            <a:endParaRPr lang="en-US" dirty="0"/>
          </a:p>
        </p:txBody>
      </p:sp>
      <p:sp>
        <p:nvSpPr>
          <p:cNvPr id="24" name="Text Placeholder 23"/>
          <p:cNvSpPr>
            <a:spLocks noGrp="1"/>
          </p:cNvSpPr>
          <p:nvPr>
            <p:ph type="body" sz="quarter" idx="16"/>
          </p:nvPr>
        </p:nvSpPr>
        <p:spPr/>
        <p:txBody>
          <a:bodyPr/>
          <a:lstStyle/>
          <a:p>
            <a:endParaRPr lang="en-US"/>
          </a:p>
        </p:txBody>
      </p:sp>
      <p:pic>
        <p:nvPicPr>
          <p:cNvPr id="6" name="Content Placeholder 5" descr="Screen Shot 2018-09-18 at 10.29.52 AM.png"/>
          <p:cNvPicPr>
            <a:picLocks noGrp="1" noChangeAspect="1"/>
          </p:cNvPicPr>
          <p:nvPr>
            <p:ph sz="quarter" idx="4294967295"/>
          </p:nvPr>
        </p:nvPicPr>
        <p:blipFill rotWithShape="1">
          <a:blip r:embed="rId3"/>
          <a:srcRect l="-412" r="-412"/>
          <a:stretch/>
        </p:blipFill>
        <p:spPr>
          <a:xfrm>
            <a:off x="5181600" y="1321445"/>
            <a:ext cx="6172200" cy="4794250"/>
          </a:xfrm>
        </p:spPr>
      </p:pic>
      <p:sp>
        <p:nvSpPr>
          <p:cNvPr id="10" name="TextBox 9"/>
          <p:cNvSpPr txBox="1"/>
          <p:nvPr/>
        </p:nvSpPr>
        <p:spPr>
          <a:xfrm>
            <a:off x="2743200" y="4419600"/>
            <a:ext cx="1828800" cy="1323439"/>
          </a:xfrm>
          <a:prstGeom prst="rect">
            <a:avLst/>
          </a:prstGeom>
          <a:noFill/>
          <a:ln w="38100" cap="flat" cmpd="sng" algn="ctr">
            <a:solidFill>
              <a:srgbClr val="FF0000"/>
            </a:solidFill>
            <a:prstDash val="solid"/>
            <a:round/>
            <a:headEnd type="none" w="med" len="med"/>
            <a:tailEnd type="none" w="med" len="med"/>
          </a:ln>
        </p:spPr>
        <p:txBody>
          <a:bodyPr wrap="square" rtlCol="0">
            <a:spAutoFit/>
          </a:bodyPr>
          <a:lstStyle/>
          <a:p>
            <a:r>
              <a:rPr lang="en-US" sz="4000" dirty="0">
                <a:solidFill>
                  <a:srgbClr val="FF0000"/>
                </a:solidFill>
              </a:rPr>
              <a:t>Practice Lab</a:t>
            </a:r>
          </a:p>
        </p:txBody>
      </p:sp>
      <p:cxnSp>
        <p:nvCxnSpPr>
          <p:cNvPr id="12" name="Straight Arrow Connector 11"/>
          <p:cNvCxnSpPr/>
          <p:nvPr/>
        </p:nvCxnSpPr>
        <p:spPr>
          <a:xfrm>
            <a:off x="4572000" y="4953000"/>
            <a:ext cx="4191000" cy="1588"/>
          </a:xfrm>
          <a:prstGeom prst="straightConnector1">
            <a:avLst/>
          </a:prstGeom>
          <a:ln w="38100" cap="flat" cmpd="sng" algn="ctr">
            <a:solidFill>
              <a:srgbClr val="FF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25" name="Title 24"/>
          <p:cNvSpPr>
            <a:spLocks noGrp="1"/>
          </p:cNvSpPr>
          <p:nvPr>
            <p:ph type="title"/>
          </p:nvPr>
        </p:nvSpPr>
        <p:spPr/>
        <p:txBody>
          <a:bodyPr/>
          <a:lstStyle/>
          <a:p>
            <a:r>
              <a:rPr lang="en-US" dirty="0"/>
              <a:t>https://www.linklearncertification.com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dirty="0"/>
              <a:t>NTTC Training - TY2018</a:t>
            </a:r>
          </a:p>
        </p:txBody>
      </p:sp>
      <p:sp>
        <p:nvSpPr>
          <p:cNvPr id="6" name="Slide Number Placeholder 5"/>
          <p:cNvSpPr>
            <a:spLocks noGrp="1"/>
          </p:cNvSpPr>
          <p:nvPr>
            <p:ph type="sldNum" sz="quarter" idx="11"/>
          </p:nvPr>
        </p:nvSpPr>
        <p:spPr/>
        <p:txBody>
          <a:bodyPr/>
          <a:lstStyle/>
          <a:p>
            <a:fld id="{904548E9-6249-43D8-B9E7-ADE044522384}" type="slidenum">
              <a:rPr lang="en-US" smtClean="0"/>
              <a:pPr/>
              <a:t>4</a:t>
            </a:fld>
            <a:endParaRPr lang="en-US"/>
          </a:p>
        </p:txBody>
      </p:sp>
      <p:pic>
        <p:nvPicPr>
          <p:cNvPr id="7" name="Content Placeholder 6"/>
          <p:cNvPicPr>
            <a:picLocks noGrp="1" noChangeAspect="1"/>
          </p:cNvPicPr>
          <p:nvPr>
            <p:ph sz="quarter" idx="12"/>
          </p:nvPr>
        </p:nvPicPr>
        <p:blipFill>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Lst>
          </a:blip>
          <a:stretch>
            <a:fillRect/>
          </a:stretch>
        </p:blipFill>
        <p:spPr>
          <a:xfrm>
            <a:off x="3624718" y="1253633"/>
            <a:ext cx="4942565" cy="4933115"/>
          </a:xfrm>
          <a:prstGeom prst="rect">
            <a:avLst/>
          </a:prstGeom>
        </p:spPr>
      </p:pic>
      <p:sp>
        <p:nvSpPr>
          <p:cNvPr id="2" name="Title 1"/>
          <p:cNvSpPr>
            <a:spLocks noGrp="1"/>
          </p:cNvSpPr>
          <p:nvPr>
            <p:ph type="title"/>
          </p:nvPr>
        </p:nvSpPr>
        <p:spPr/>
        <p:txBody>
          <a:bodyPr/>
          <a:lstStyle/>
          <a:p>
            <a:r>
              <a:rPr lang="en-US" dirty="0"/>
              <a:t>First Time Practice Lab Login</a:t>
            </a:r>
          </a:p>
        </p:txBody>
      </p:sp>
      <p:cxnSp>
        <p:nvCxnSpPr>
          <p:cNvPr id="9" name="Straight Arrow Connector 8"/>
          <p:cNvCxnSpPr/>
          <p:nvPr/>
        </p:nvCxnSpPr>
        <p:spPr>
          <a:xfrm rot="16200000" flipH="1">
            <a:off x="2933700" y="4838700"/>
            <a:ext cx="1219200" cy="11430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28600" y="3276600"/>
            <a:ext cx="3200400" cy="1615827"/>
          </a:xfrm>
          <a:prstGeom prst="rect">
            <a:avLst/>
          </a:prstGeom>
          <a:noFill/>
        </p:spPr>
        <p:txBody>
          <a:bodyPr wrap="square" rtlCol="0">
            <a:spAutoFit/>
          </a:bodyPr>
          <a:lstStyle/>
          <a:p>
            <a:r>
              <a:rPr lang="en-US" sz="3300" dirty="0">
                <a:solidFill>
                  <a:srgbClr val="FF0000"/>
                </a:solidFill>
              </a:rPr>
              <a:t>Enter Universal password: </a:t>
            </a:r>
            <a:r>
              <a:rPr lang="en-US" sz="3300" b="1" dirty="0"/>
              <a:t>TRAINPROWEB</a:t>
            </a:r>
          </a:p>
        </p:txBody>
      </p:sp>
    </p:spTree>
    <p:extLst>
      <p:ext uri="{BB962C8B-B14F-4D97-AF65-F5344CB8AC3E}">
        <p14:creationId xmlns:p14="http://schemas.microsoft.com/office/powerpoint/2010/main" val="4269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NTTC Training - TY2018</a:t>
            </a:r>
            <a:endParaRPr lang="en-US" dirty="0"/>
          </a:p>
        </p:txBody>
      </p:sp>
      <p:sp>
        <p:nvSpPr>
          <p:cNvPr id="7" name="Slide Number Placeholder 6"/>
          <p:cNvSpPr>
            <a:spLocks noGrp="1"/>
          </p:cNvSpPr>
          <p:nvPr>
            <p:ph type="sldNum" sz="quarter" idx="11"/>
          </p:nvPr>
        </p:nvSpPr>
        <p:spPr/>
        <p:txBody>
          <a:bodyPr/>
          <a:lstStyle/>
          <a:p>
            <a:fld id="{904548E9-6249-43D8-B9E7-ADE044522384}" type="slidenum">
              <a:rPr lang="en-US" smtClean="0"/>
              <a:pPr/>
              <a:t>5</a:t>
            </a:fld>
            <a:endParaRPr lang="en-US"/>
          </a:p>
        </p:txBody>
      </p:sp>
      <p:pic>
        <p:nvPicPr>
          <p:cNvPr id="6" name="Content Placeholder 5"/>
          <p:cNvPicPr>
            <a:picLocks noGrp="1" noChangeAspect="1"/>
          </p:cNvPicPr>
          <p:nvPr>
            <p:ph sz="quarter" idx="12"/>
          </p:nvPr>
        </p:nvPicPr>
        <p:blipFill>
          <a:blip r:embed="rId3">
            <a:extLst>
              <a:ext uri="{BEBA8EAE-BF5A-486C-A8C5-ECC9F3942E4B}">
                <a14:imgProps xmlns:a14="http://schemas.microsoft.com/office/drawing/2010/main">
                  <a14:imgLayer r:embed="rId4">
                    <a14:imgEffect>
                      <a14:sharpenSoften amount="25000"/>
                    </a14:imgEffect>
                    <a14:imgEffect>
                      <a14:brightnessContrast contrast="-40000"/>
                    </a14:imgEffect>
                  </a14:imgLayer>
                </a14:imgProps>
              </a:ext>
            </a:extLst>
          </a:blip>
          <a:stretch>
            <a:fillRect/>
          </a:stretch>
        </p:blipFill>
        <p:spPr>
          <a:xfrm>
            <a:off x="3749324" y="1828798"/>
            <a:ext cx="4693352" cy="4119826"/>
          </a:xfrm>
          <a:prstGeom prst="rect">
            <a:avLst/>
          </a:prstGeom>
        </p:spPr>
      </p:pic>
      <p:sp>
        <p:nvSpPr>
          <p:cNvPr id="3" name="Title 2">
            <a:extLst>
              <a:ext uri="{FF2B5EF4-FFF2-40B4-BE49-F238E27FC236}">
                <a16:creationId xmlns:a16="http://schemas.microsoft.com/office/drawing/2014/main" id="{07A93869-5AE8-499E-AC03-936291AD2F17}"/>
              </a:ext>
            </a:extLst>
          </p:cNvPr>
          <p:cNvSpPr>
            <a:spLocks noGrp="1"/>
          </p:cNvSpPr>
          <p:nvPr>
            <p:ph type="title"/>
          </p:nvPr>
        </p:nvSpPr>
        <p:spPr>
          <a:xfrm>
            <a:off x="1220305" y="0"/>
            <a:ext cx="9751391" cy="1143000"/>
          </a:xfrm>
        </p:spPr>
        <p:txBody>
          <a:bodyPr/>
          <a:lstStyle/>
          <a:p>
            <a:r>
              <a:rPr lang="en-US" dirty="0"/>
              <a:t>Creating an Account in Practice Lab</a:t>
            </a:r>
          </a:p>
        </p:txBody>
      </p:sp>
      <p:cxnSp>
        <p:nvCxnSpPr>
          <p:cNvPr id="8" name="Straight Arrow Connector 7"/>
          <p:cNvCxnSpPr/>
          <p:nvPr/>
        </p:nvCxnSpPr>
        <p:spPr>
          <a:xfrm>
            <a:off x="3200400" y="4343400"/>
            <a:ext cx="990600" cy="6096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143000" y="2286000"/>
            <a:ext cx="2590800" cy="2215991"/>
          </a:xfrm>
          <a:prstGeom prst="rect">
            <a:avLst/>
          </a:prstGeom>
          <a:noFill/>
        </p:spPr>
        <p:txBody>
          <a:bodyPr wrap="square" rtlCol="0">
            <a:spAutoFit/>
          </a:bodyPr>
          <a:lstStyle/>
          <a:p>
            <a:r>
              <a:rPr lang="en-US" sz="4600" b="1" dirty="0">
                <a:solidFill>
                  <a:srgbClr val="FF0000"/>
                </a:solidFill>
              </a:rPr>
              <a:t>Select: Create Account</a:t>
            </a:r>
          </a:p>
        </p:txBody>
      </p:sp>
    </p:spTree>
    <p:extLst>
      <p:ext uri="{BB962C8B-B14F-4D97-AF65-F5344CB8AC3E}">
        <p14:creationId xmlns:p14="http://schemas.microsoft.com/office/powerpoint/2010/main" val="2204658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0"/>
          </p:nvPr>
        </p:nvSpPr>
        <p:spPr/>
        <p:txBody>
          <a:bodyPr/>
          <a:lstStyle/>
          <a:p>
            <a:r>
              <a:rPr lang="en-US"/>
              <a:t>NTTC Training - TY2018</a:t>
            </a:r>
            <a:endParaRPr lang="en-US" dirty="0"/>
          </a:p>
        </p:txBody>
      </p:sp>
      <p:sp>
        <p:nvSpPr>
          <p:cNvPr id="7" name="Slide Number Placeholder 6"/>
          <p:cNvSpPr>
            <a:spLocks noGrp="1"/>
          </p:cNvSpPr>
          <p:nvPr>
            <p:ph type="sldNum" sz="quarter" idx="11"/>
          </p:nvPr>
        </p:nvSpPr>
        <p:spPr/>
        <p:txBody>
          <a:bodyPr/>
          <a:lstStyle/>
          <a:p>
            <a:fld id="{904548E9-6249-43D8-B9E7-ADE044522384}" type="slidenum">
              <a:rPr lang="en-US" smtClean="0"/>
              <a:pPr/>
              <a:t>6</a:t>
            </a:fld>
            <a:endParaRPr lang="en-US"/>
          </a:p>
        </p:txBody>
      </p:sp>
      <p:sp>
        <p:nvSpPr>
          <p:cNvPr id="5" name="Content Placeholder 4"/>
          <p:cNvSpPr>
            <a:spLocks noGrp="1"/>
          </p:cNvSpPr>
          <p:nvPr>
            <p:ph sz="quarter" idx="12"/>
          </p:nvPr>
        </p:nvSpPr>
        <p:spPr/>
        <p:txBody>
          <a:bodyPr>
            <a:normAutofit fontScale="92500" lnSpcReduction="20000"/>
          </a:bodyPr>
          <a:lstStyle/>
          <a:p>
            <a:pPr>
              <a:lnSpc>
                <a:spcPct val="110000"/>
              </a:lnSpc>
            </a:pPr>
            <a:r>
              <a:rPr lang="en-US" dirty="0"/>
              <a:t>Enter e-mail address twice</a:t>
            </a:r>
          </a:p>
          <a:p>
            <a:pPr>
              <a:lnSpc>
                <a:spcPct val="110000"/>
              </a:lnSpc>
            </a:pPr>
            <a:r>
              <a:rPr lang="en-US" dirty="0"/>
              <a:t>Create a user name</a:t>
            </a:r>
            <a:endParaRPr lang="en-US" i="1" dirty="0"/>
          </a:p>
          <a:p>
            <a:pPr>
              <a:lnSpc>
                <a:spcPct val="110000"/>
              </a:lnSpc>
            </a:pPr>
            <a:r>
              <a:rPr lang="en-US" dirty="0"/>
              <a:t>Create a password </a:t>
            </a:r>
          </a:p>
          <a:p>
            <a:pPr lvl="1">
              <a:lnSpc>
                <a:spcPct val="110000"/>
              </a:lnSpc>
            </a:pPr>
            <a:r>
              <a:rPr lang="en-US" dirty="0"/>
              <a:t>Alphanumeric with at least 15 characters, both upper and lower case, and one special character</a:t>
            </a:r>
          </a:p>
          <a:p>
            <a:pPr>
              <a:lnSpc>
                <a:spcPct val="110000"/>
              </a:lnSpc>
            </a:pPr>
            <a:r>
              <a:rPr lang="en-US" dirty="0"/>
              <a:t>Enter password twice</a:t>
            </a:r>
          </a:p>
          <a:p>
            <a:pPr>
              <a:lnSpc>
                <a:spcPct val="110000"/>
              </a:lnSpc>
            </a:pPr>
            <a:r>
              <a:rPr lang="en-US" dirty="0"/>
              <a:t>Password will expire after 90 days</a:t>
            </a:r>
          </a:p>
          <a:p>
            <a:pPr>
              <a:lnSpc>
                <a:spcPct val="110000"/>
              </a:lnSpc>
            </a:pPr>
            <a:endParaRPr lang="en-US" dirty="0"/>
          </a:p>
        </p:txBody>
      </p:sp>
      <p:sp>
        <p:nvSpPr>
          <p:cNvPr id="2" name="Title 1"/>
          <p:cNvSpPr>
            <a:spLocks noGrp="1"/>
          </p:cNvSpPr>
          <p:nvPr>
            <p:ph type="title"/>
          </p:nvPr>
        </p:nvSpPr>
        <p:spPr/>
        <p:txBody>
          <a:bodyPr>
            <a:normAutofit/>
          </a:bodyPr>
          <a:lstStyle/>
          <a:p>
            <a:r>
              <a:rPr lang="en-US" dirty="0"/>
              <a:t>Creating an Account in Practice Lab</a:t>
            </a:r>
          </a:p>
        </p:txBody>
      </p:sp>
    </p:spTree>
    <p:extLst>
      <p:ext uri="{BB962C8B-B14F-4D97-AF65-F5344CB8AC3E}">
        <p14:creationId xmlns:p14="http://schemas.microsoft.com/office/powerpoint/2010/main" val="2303696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0"/>
          </p:nvPr>
        </p:nvSpPr>
        <p:spPr/>
        <p:txBody>
          <a:bodyPr/>
          <a:lstStyle/>
          <a:p>
            <a:r>
              <a:rPr lang="en-US"/>
              <a:t>NTTC Training - TY2018</a:t>
            </a:r>
            <a:endParaRPr lang="en-US" dirty="0"/>
          </a:p>
        </p:txBody>
      </p:sp>
      <p:sp>
        <p:nvSpPr>
          <p:cNvPr id="7" name="Slide Number Placeholder 6"/>
          <p:cNvSpPr>
            <a:spLocks noGrp="1"/>
          </p:cNvSpPr>
          <p:nvPr>
            <p:ph type="sldNum" sz="quarter" idx="11"/>
          </p:nvPr>
        </p:nvSpPr>
        <p:spPr/>
        <p:txBody>
          <a:bodyPr/>
          <a:lstStyle/>
          <a:p>
            <a:fld id="{904548E9-6249-43D8-B9E7-ADE044522384}" type="slidenum">
              <a:rPr lang="en-US" smtClean="0"/>
              <a:pPr/>
              <a:t>7</a:t>
            </a:fld>
            <a:endParaRPr lang="en-US"/>
          </a:p>
        </p:txBody>
      </p:sp>
      <p:sp>
        <p:nvSpPr>
          <p:cNvPr id="5" name="Content Placeholder 4"/>
          <p:cNvSpPr>
            <a:spLocks noGrp="1"/>
          </p:cNvSpPr>
          <p:nvPr>
            <p:ph sz="quarter" idx="12"/>
          </p:nvPr>
        </p:nvSpPr>
        <p:spPr/>
        <p:txBody>
          <a:bodyPr>
            <a:normAutofit/>
          </a:bodyPr>
          <a:lstStyle/>
          <a:p>
            <a:pPr>
              <a:lnSpc>
                <a:spcPct val="110000"/>
              </a:lnSpc>
            </a:pPr>
            <a:r>
              <a:rPr lang="en-US" dirty="0"/>
              <a:t>Select “AARP Tax-Aide” from “Program Type” drop down window</a:t>
            </a:r>
          </a:p>
          <a:p>
            <a:pPr>
              <a:lnSpc>
                <a:spcPct val="110000"/>
              </a:lnSpc>
            </a:pPr>
            <a:r>
              <a:rPr lang="en-US" dirty="0"/>
              <a:t>Enter SIDN if known, not required</a:t>
            </a:r>
          </a:p>
          <a:p>
            <a:pPr>
              <a:lnSpc>
                <a:spcPct val="110000"/>
              </a:lnSpc>
            </a:pPr>
            <a:r>
              <a:rPr lang="en-US" dirty="0"/>
              <a:t>Select security question</a:t>
            </a:r>
          </a:p>
          <a:p>
            <a:pPr>
              <a:lnSpc>
                <a:spcPct val="110000"/>
              </a:lnSpc>
            </a:pPr>
            <a:r>
              <a:rPr lang="en-US" dirty="0"/>
              <a:t>Enter answer to security question</a:t>
            </a:r>
          </a:p>
        </p:txBody>
      </p:sp>
      <p:sp>
        <p:nvSpPr>
          <p:cNvPr id="2" name="Title 1"/>
          <p:cNvSpPr>
            <a:spLocks noGrp="1"/>
          </p:cNvSpPr>
          <p:nvPr>
            <p:ph type="title"/>
          </p:nvPr>
        </p:nvSpPr>
        <p:spPr/>
        <p:txBody>
          <a:bodyPr>
            <a:normAutofit/>
          </a:bodyPr>
          <a:lstStyle/>
          <a:p>
            <a:r>
              <a:rPr lang="en-US" dirty="0"/>
              <a:t>Creating an Account in Practice Lab</a:t>
            </a:r>
          </a:p>
        </p:txBody>
      </p:sp>
    </p:spTree>
    <p:extLst>
      <p:ext uri="{BB962C8B-B14F-4D97-AF65-F5344CB8AC3E}">
        <p14:creationId xmlns:p14="http://schemas.microsoft.com/office/powerpoint/2010/main" val="1354644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NTTC Training - TY2018</a:t>
            </a:r>
            <a:endParaRPr lang="en-US" dirty="0"/>
          </a:p>
        </p:txBody>
      </p:sp>
      <p:sp>
        <p:nvSpPr>
          <p:cNvPr id="6" name="Slide Number Placeholder 5"/>
          <p:cNvSpPr>
            <a:spLocks noGrp="1"/>
          </p:cNvSpPr>
          <p:nvPr>
            <p:ph type="sldNum" sz="quarter" idx="11"/>
          </p:nvPr>
        </p:nvSpPr>
        <p:spPr/>
        <p:txBody>
          <a:bodyPr/>
          <a:lstStyle/>
          <a:p>
            <a:fld id="{904548E9-6249-43D8-B9E7-ADE044522384}" type="slidenum">
              <a:rPr lang="en-US" smtClean="0"/>
              <a:pPr/>
              <a:t>8</a:t>
            </a:fld>
            <a:endParaRPr lang="en-US"/>
          </a:p>
        </p:txBody>
      </p:sp>
      <p:pic>
        <p:nvPicPr>
          <p:cNvPr id="9" name="Content Placeholder 8"/>
          <p:cNvPicPr>
            <a:picLocks noGrp="1" noChangeAspect="1"/>
          </p:cNvPicPr>
          <p:nvPr>
            <p:ph sz="quarter" idx="12"/>
          </p:nvPr>
        </p:nvPicPr>
        <p:blipFill>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Lst>
          </a:blip>
          <a:stretch>
            <a:fillRect/>
          </a:stretch>
        </p:blipFill>
        <p:spPr>
          <a:xfrm>
            <a:off x="228600" y="1305128"/>
            <a:ext cx="7412159" cy="4969905"/>
          </a:xfrm>
          <a:prstGeom prst="rect">
            <a:avLst/>
          </a:prstGeom>
        </p:spPr>
      </p:pic>
      <p:sp>
        <p:nvSpPr>
          <p:cNvPr id="2" name="Title 1"/>
          <p:cNvSpPr>
            <a:spLocks noGrp="1"/>
          </p:cNvSpPr>
          <p:nvPr>
            <p:ph type="title"/>
          </p:nvPr>
        </p:nvSpPr>
        <p:spPr/>
        <p:txBody>
          <a:bodyPr>
            <a:normAutofit/>
          </a:bodyPr>
          <a:lstStyle/>
          <a:p>
            <a:r>
              <a:rPr lang="en-US" dirty="0"/>
              <a:t>Creating an Account in Practice Lab</a:t>
            </a:r>
          </a:p>
        </p:txBody>
      </p:sp>
      <p:sp>
        <p:nvSpPr>
          <p:cNvPr id="3" name="TextBox 2">
            <a:extLst>
              <a:ext uri="{FF2B5EF4-FFF2-40B4-BE49-F238E27FC236}">
                <a16:creationId xmlns:a16="http://schemas.microsoft.com/office/drawing/2014/main" id="{CB9367C3-249D-4062-9C6E-F19CE5710C84}"/>
              </a:ext>
            </a:extLst>
          </p:cNvPr>
          <p:cNvSpPr txBox="1"/>
          <p:nvPr/>
        </p:nvSpPr>
        <p:spPr>
          <a:xfrm>
            <a:off x="8077200" y="1600200"/>
            <a:ext cx="3048000" cy="2062103"/>
          </a:xfrm>
          <a:prstGeom prst="rect">
            <a:avLst/>
          </a:prstGeom>
          <a:noFill/>
        </p:spPr>
        <p:txBody>
          <a:bodyPr wrap="square" rtlCol="0">
            <a:spAutoFit/>
          </a:bodyPr>
          <a:lstStyle/>
          <a:p>
            <a:r>
              <a:rPr lang="en-US" sz="3200" dirty="0"/>
              <a:t>Make a record of your password and security answer</a:t>
            </a:r>
          </a:p>
        </p:txBody>
      </p:sp>
    </p:spTree>
    <p:extLst>
      <p:ext uri="{BB962C8B-B14F-4D97-AF65-F5344CB8AC3E}">
        <p14:creationId xmlns:p14="http://schemas.microsoft.com/office/powerpoint/2010/main" val="998098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NTTC Training - TY2018</a:t>
            </a:r>
            <a:endParaRPr lang="en-US" dirty="0"/>
          </a:p>
        </p:txBody>
      </p:sp>
      <p:sp>
        <p:nvSpPr>
          <p:cNvPr id="7" name="Slide Number Placeholder 6"/>
          <p:cNvSpPr>
            <a:spLocks noGrp="1"/>
          </p:cNvSpPr>
          <p:nvPr>
            <p:ph type="sldNum" sz="quarter" idx="11"/>
          </p:nvPr>
        </p:nvSpPr>
        <p:spPr/>
        <p:txBody>
          <a:bodyPr/>
          <a:lstStyle/>
          <a:p>
            <a:fld id="{904548E9-6249-43D8-B9E7-ADE044522384}" type="slidenum">
              <a:rPr lang="en-US" smtClean="0"/>
              <a:pPr/>
              <a:t>9</a:t>
            </a:fld>
            <a:endParaRPr lang="en-US"/>
          </a:p>
        </p:txBody>
      </p:sp>
      <p:pic>
        <p:nvPicPr>
          <p:cNvPr id="6" name="Content Placeholder 5"/>
          <p:cNvPicPr>
            <a:picLocks noGrp="1" noChangeAspect="1"/>
          </p:cNvPicPr>
          <p:nvPr>
            <p:ph sz="quarter" idx="12"/>
          </p:nvPr>
        </p:nvPicPr>
        <p:blipFill>
          <a:blip r:embed="rId3">
            <a:extLst>
              <a:ext uri="{BEBA8EAE-BF5A-486C-A8C5-ECC9F3942E4B}">
                <a14:imgProps xmlns:a14="http://schemas.microsoft.com/office/drawing/2010/main">
                  <a14:imgLayer r:embed="rId4">
                    <a14:imgEffect>
                      <a14:sharpenSoften amount="25000"/>
                    </a14:imgEffect>
                    <a14:imgEffect>
                      <a14:brightnessContrast contrast="-40000"/>
                    </a14:imgEffect>
                  </a14:imgLayer>
                </a14:imgProps>
              </a:ext>
            </a:extLst>
          </a:blip>
          <a:srcRect l="-57983" r="-57983"/>
          <a:stretch>
            <a:fillRect/>
          </a:stretch>
        </p:blipFill>
        <p:spPr>
          <a:xfrm>
            <a:off x="-1143000" y="1676400"/>
            <a:ext cx="9753600" cy="4023360"/>
          </a:xfrm>
        </p:spPr>
      </p:pic>
      <p:sp>
        <p:nvSpPr>
          <p:cNvPr id="2" name="Title 1"/>
          <p:cNvSpPr>
            <a:spLocks noGrp="1"/>
          </p:cNvSpPr>
          <p:nvPr>
            <p:ph type="title"/>
          </p:nvPr>
        </p:nvSpPr>
        <p:spPr/>
        <p:txBody>
          <a:bodyPr/>
          <a:lstStyle/>
          <a:p>
            <a:r>
              <a:rPr lang="en-US" dirty="0"/>
              <a:t>Practice Lab Login</a:t>
            </a:r>
          </a:p>
        </p:txBody>
      </p:sp>
      <p:sp>
        <p:nvSpPr>
          <p:cNvPr id="9" name="TextBox 8"/>
          <p:cNvSpPr txBox="1"/>
          <p:nvPr/>
        </p:nvSpPr>
        <p:spPr>
          <a:xfrm>
            <a:off x="6400800" y="1676400"/>
            <a:ext cx="2952593" cy="1384995"/>
          </a:xfrm>
          <a:prstGeom prst="rect">
            <a:avLst/>
          </a:prstGeom>
          <a:noFill/>
          <a:ln w="38100" cap="flat" cmpd="sng" algn="ctr">
            <a:solidFill>
              <a:srgbClr val="FF0000"/>
            </a:solidFill>
            <a:prstDash val="solid"/>
            <a:round/>
            <a:headEnd type="none" w="med" len="med"/>
            <a:tailEnd type="none" w="med" len="med"/>
          </a:ln>
        </p:spPr>
        <p:txBody>
          <a:bodyPr wrap="square" rtlCol="0">
            <a:spAutoFit/>
          </a:bodyPr>
          <a:lstStyle/>
          <a:p>
            <a:r>
              <a:rPr lang="en-US" sz="2800" b="1" dirty="0">
                <a:solidFill>
                  <a:srgbClr val="FF0000"/>
                </a:solidFill>
              </a:rPr>
              <a:t>First time you log in your user name will be shown</a:t>
            </a:r>
          </a:p>
        </p:txBody>
      </p:sp>
      <p:sp>
        <p:nvSpPr>
          <p:cNvPr id="12" name="TextBox 11"/>
          <p:cNvSpPr txBox="1"/>
          <p:nvPr/>
        </p:nvSpPr>
        <p:spPr>
          <a:xfrm>
            <a:off x="6400800" y="3429001"/>
            <a:ext cx="2971800" cy="2092881"/>
          </a:xfrm>
          <a:prstGeom prst="rect">
            <a:avLst/>
          </a:prstGeom>
          <a:noFill/>
          <a:ln w="38100" cap="flat" cmpd="sng" algn="ctr">
            <a:solidFill>
              <a:srgbClr val="FF0000"/>
            </a:solidFill>
            <a:prstDash val="solid"/>
            <a:round/>
            <a:headEnd type="none" w="med" len="med"/>
            <a:tailEnd type="none" w="med" len="med"/>
          </a:ln>
        </p:spPr>
        <p:txBody>
          <a:bodyPr wrap="square" rtlCol="0">
            <a:spAutoFit/>
          </a:bodyPr>
          <a:lstStyle/>
          <a:p>
            <a:r>
              <a:rPr lang="en-US" sz="2800" b="1" dirty="0">
                <a:solidFill>
                  <a:srgbClr val="FF0000"/>
                </a:solidFill>
              </a:rPr>
              <a:t>Enter password you just created and click on Sign in</a:t>
            </a:r>
          </a:p>
          <a:p>
            <a:endParaRPr lang="en-US" dirty="0"/>
          </a:p>
        </p:txBody>
      </p:sp>
    </p:spTree>
    <p:extLst>
      <p:ext uri="{BB962C8B-B14F-4D97-AF65-F5344CB8AC3E}">
        <p14:creationId xmlns:p14="http://schemas.microsoft.com/office/powerpoint/2010/main" val="2026808968"/>
      </p:ext>
    </p:extLst>
  </p:cSld>
  <p:clrMapOvr>
    <a:masterClrMapping/>
  </p:clrMapOvr>
</p:sld>
</file>

<file path=ppt/theme/theme1.xml><?xml version="1.0" encoding="utf-8"?>
<a:theme xmlns:a="http://schemas.openxmlformats.org/drawingml/2006/main" name="2018 Temple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ARPF PPTX Template Wide v2.potx" id="{9EC42302-1C76-456C-AA3A-B873C1C81271}" vid="{8200FA71-478A-4AA6-9D02-1D1F7039DF9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2018 Templet.thmx</Template>
  <TotalTime>0</TotalTime>
  <Words>1184</Words>
  <Application>Microsoft Office PowerPoint</Application>
  <PresentationFormat>Widescreen</PresentationFormat>
  <Paragraphs>157</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Wingdings</vt:lpstr>
      <vt:lpstr>2018 Templet</vt:lpstr>
      <vt:lpstr>TaxSlayer® Practice Lab</vt:lpstr>
      <vt:lpstr>TaxSlayer Practice Lab</vt:lpstr>
      <vt:lpstr>https://www.linklearncertification.com</vt:lpstr>
      <vt:lpstr>First Time Practice Lab Login</vt:lpstr>
      <vt:lpstr>Creating an Account in Practice Lab</vt:lpstr>
      <vt:lpstr>Creating an Account in Practice Lab</vt:lpstr>
      <vt:lpstr>Creating an Account in Practice Lab</vt:lpstr>
      <vt:lpstr>Creating an Account in Practice Lab</vt:lpstr>
      <vt:lpstr>Practice Lab Login</vt:lpstr>
      <vt:lpstr>Exploring TaxSlayer: BrainShark Videos</vt:lpstr>
      <vt:lpstr>Exploring TaxSlayer: BrainShark Videos</vt:lpstr>
      <vt:lpstr>Practice Lab: Beginning a Practice Return</vt:lpstr>
      <vt:lpstr>TaxSlayer and Volunteer Resource Guide Pub 4012</vt:lpstr>
      <vt:lpstr>TaxSlayer and Volunteer Resource Guide Pub 4012</vt:lpstr>
      <vt:lpstr>E-Filing in TaxSlayer</vt:lpstr>
      <vt:lpstr>E-Filing in TaxSlayer and AARP Grant Questions </vt:lpstr>
      <vt:lpstr>TaxSlayer/Training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2018-09-28T20:13:33Z</dcterms:created>
  <dcterms:modified xsi:type="dcterms:W3CDTF">2018-10-07T23:28:14Z</dcterms:modified>
</cp:coreProperties>
</file>